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15A49-FCF0-48D2-A9A7-AEFA98E737BD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C2B46-F57C-47FE-BD56-E9273C3BF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 # 9 &amp; 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E5EFA-6A68-42B6-B696-F34D4C9BA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FACILITIES 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Facilities layout implies Layout design for equipment, machinery, &amp; furnishings, production, support &amp; personnel areas</a:t>
            </a:r>
          </a:p>
          <a:p>
            <a:r>
              <a:rPr lang="en-US" dirty="0"/>
              <a:t> </a:t>
            </a:r>
            <a:r>
              <a:rPr lang="en-US" dirty="0" smtClean="0"/>
              <a:t>A layout is affected by: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centralized or decentralized storage of </a:t>
            </a:r>
            <a:r>
              <a:rPr lang="en-US" dirty="0" err="1" smtClean="0"/>
              <a:t>wip</a:t>
            </a:r>
            <a:r>
              <a:rPr lang="en-US" dirty="0" smtClean="0"/>
              <a:t>, tooling &amp; fixture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fixed path or variable path handling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unit load size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degree of automation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type &amp; level of inventory &amp; control of materials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CLASSIFICATION OF LAYOUTS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3. Group Technology layout: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4" name="Picture 3" descr="gtl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057400"/>
            <a:ext cx="7619999" cy="41148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LAYOUT DESIGN PROCEDURES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classified into two class, </a:t>
            </a:r>
            <a:r>
              <a:rPr lang="en-US" dirty="0" err="1" smtClean="0"/>
              <a:t>i.e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Manual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Computerized Methods</a:t>
            </a:r>
          </a:p>
          <a:p>
            <a:pPr marL="514350" indent="-514350">
              <a:buNone/>
            </a:pPr>
            <a:r>
              <a:rPr lang="en-US" dirty="0" smtClean="0"/>
              <a:t>_______________________________________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Manual Methods:</a:t>
            </a:r>
          </a:p>
          <a:p>
            <a:pPr marL="514350" indent="-514350"/>
            <a:r>
              <a:rPr lang="en-US" dirty="0" smtClean="0"/>
              <a:t> We have techniques like travel chart &amp; Systematic Layout Planning (SLP) under manual layout design.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LAYOUT DESIGN PROCEDURES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MANUAL METHODS: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 </a:t>
            </a:r>
            <a:r>
              <a:rPr lang="en-US" b="1" dirty="0" smtClean="0"/>
              <a:t>Systematic Layout Planning (SLP):</a:t>
            </a:r>
            <a:r>
              <a:rPr lang="en-US" dirty="0" smtClean="0"/>
              <a:t> it has following steps:</a:t>
            </a:r>
          </a:p>
          <a:p>
            <a:pPr marL="1314450" lvl="2" indent="-514350">
              <a:buAutoNum type="alphaLcPeriod"/>
            </a:pPr>
            <a:r>
              <a:rPr lang="en-US" b="1" dirty="0" smtClean="0"/>
              <a:t>Data Collection: </a:t>
            </a:r>
            <a:r>
              <a:rPr lang="en-US" dirty="0" smtClean="0"/>
              <a:t>This involves the study of product mix, quantity &amp; quality of each product to be produced, routing for each product, support services needed, &amp; schedule.</a:t>
            </a:r>
          </a:p>
          <a:p>
            <a:pPr marL="1314450" lvl="2" indent="-514350">
              <a:buAutoNum type="alphaLcPeriod"/>
            </a:pPr>
            <a:r>
              <a:rPr lang="en-US" b="1" dirty="0"/>
              <a:t> </a:t>
            </a:r>
            <a:r>
              <a:rPr lang="en-US" b="1" dirty="0" smtClean="0"/>
              <a:t>Flow Analysis: </a:t>
            </a:r>
            <a:r>
              <a:rPr lang="en-US" dirty="0" smtClean="0"/>
              <a:t>This involves identifying what each department will be, what will be its input &amp; outputs, specification of physical workstations required to do the tasks (in the process plan) etc</a:t>
            </a:r>
          </a:p>
          <a:p>
            <a:pPr marL="914400" lvl="1" indent="-51435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LAYOUT DESIGN PROCEDURES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MANUAL METHODS: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 Systematic Layout Planning (SLP):</a:t>
            </a:r>
          </a:p>
          <a:p>
            <a:pPr marL="914400" lvl="1" indent="-514350">
              <a:buNone/>
            </a:pPr>
            <a:r>
              <a:rPr lang="en-US" dirty="0"/>
              <a:t>	b</a:t>
            </a:r>
            <a:r>
              <a:rPr lang="en-US" dirty="0" smtClean="0"/>
              <a:t>.	 at early stages, this involves considerations of quantity of material flow, as well as overall flow lines that will help in process of implementing the tasks in the departments. Examples include: straight line flow, S-shaped flow, U-shaped flow, W-shaped flow, </a:t>
            </a:r>
          </a:p>
          <a:p>
            <a:pPr marL="914400" lvl="1" indent="-514350">
              <a:buNone/>
            </a:pPr>
            <a:r>
              <a:rPr lang="en-US" b="1" dirty="0"/>
              <a:t>	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LAYOUT DESIGN PROCEDURES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MANUAL METHODS: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/>
              <a:t> Systematic Layout Planning (SLP):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c.	Quantitative Analysis:</a:t>
            </a:r>
          </a:p>
          <a:p>
            <a:pPr lvl="1"/>
            <a:r>
              <a:rPr lang="en-US" dirty="0" smtClean="0"/>
              <a:t>Some factors, such as flow costs, can be quantified</a:t>
            </a:r>
          </a:p>
          <a:p>
            <a:pPr lvl="1"/>
            <a:r>
              <a:rPr lang="en-US" dirty="0" smtClean="0"/>
              <a:t>Several others are not so easy to quantify. For example (a) MH receiving &amp; delivery stations to be kept together (b) delicate testing </a:t>
            </a:r>
            <a:r>
              <a:rPr lang="en-US" dirty="0" err="1" smtClean="0"/>
              <a:t>eqpt</a:t>
            </a:r>
            <a:r>
              <a:rPr lang="en-US" dirty="0" smtClean="0"/>
              <a:t> should be placed from high vibration areas. Such relationship can be drawn on relationship diagram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LAYOUT DESIGN PROCEDURES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MANUAL METHODS: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/>
              <a:t> Systematic Layout Planning (SLP):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4. Relationship diagram:</a:t>
            </a:r>
            <a:r>
              <a:rPr lang="en-US" dirty="0" smtClean="0"/>
              <a:t> as shown below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Table1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3119120"/>
          <a:ext cx="6095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LAYOUT DESIGN PROCEDURES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MANUAL METHODS: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/>
              <a:t> Systematic Layout Planning (SLP):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4. Relationship diagram: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429003"/>
          <a:ext cx="6248400" cy="2819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1066800"/>
                <a:gridCol w="1447800"/>
              </a:tblGrid>
              <a:tr h="402771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Relation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V(Relation)</a:t>
                      </a:r>
                      <a:endParaRPr lang="en-US" dirty="0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r>
                        <a:rPr lang="en-US" dirty="0" smtClean="0"/>
                        <a:t>Absolutely</a:t>
                      </a:r>
                      <a:r>
                        <a:rPr lang="en-US" baseline="0" dirty="0" smtClean="0"/>
                        <a:t> Necessary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r>
                        <a:rPr lang="en-US" dirty="0" smtClean="0"/>
                        <a:t>Especially 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r>
                        <a:rPr lang="en-US" dirty="0" smtClean="0"/>
                        <a:t>Important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r>
                        <a:rPr lang="en-US" dirty="0" smtClean="0"/>
                        <a:t>Ordinary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r>
                        <a:rPr lang="en-US" dirty="0" smtClean="0"/>
                        <a:t>Un important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02771">
                <a:tc>
                  <a:txBody>
                    <a:bodyPr/>
                    <a:lstStyle/>
                    <a:p>
                      <a:r>
                        <a:rPr lang="en-US" dirty="0" smtClean="0"/>
                        <a:t>Undesirable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LAYOUT DESIGN PROCEDURES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MANUAL METHODS: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/>
              <a:t> Systematic Layout Planning (SLP):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4. Relationship diagram:</a:t>
            </a:r>
          </a:p>
          <a:p>
            <a:pPr>
              <a:buNone/>
            </a:pPr>
            <a:r>
              <a:rPr lang="en-US" dirty="0" smtClean="0"/>
              <a:t>	Closeness Rating for table1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40386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72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Closeness</a:t>
                      </a:r>
                      <a:r>
                        <a:rPr lang="en-US" baseline="0" dirty="0" smtClean="0"/>
                        <a:t> Rating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9+3+9+3+81=105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9+0+1+1+27 = 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LAYOUT DESIGN PROCEDURES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MANUAL METHODS: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/>
              <a:t> Systematic Layout Planning (SLP):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4. Relationship diagram: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Following the first guess solution (greedy algorithm), initial layout is drawn as: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 Fig: Initial layout by SLP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42672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LAYOUT DESIGN PROCEDURES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MANUAL METHODS: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/>
              <a:t> Systematic Layout Planning (SLP):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5. Space Requirements: </a:t>
            </a:r>
            <a:r>
              <a:rPr lang="en-US" dirty="0" smtClean="0"/>
              <a:t>These are determined based on industrial standards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smtClean="0"/>
              <a:t>6. Space availability:</a:t>
            </a:r>
            <a:r>
              <a:rPr lang="en-US" dirty="0" smtClean="0"/>
              <a:t> This is determined based on the economic analysis, as well as on other constraints that may arise (especially if the system is to be housed in an existing facility)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 OF LAYOUTS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Process Layout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Product Layout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Fixed Position Layout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Hybrid / Cellular / Group Technology Layout</a:t>
            </a:r>
          </a:p>
          <a:p>
            <a:pPr marL="514350" indent="-514350">
              <a:buNone/>
            </a:pPr>
            <a:r>
              <a:rPr lang="en-US" dirty="0" smtClean="0"/>
              <a:t>_______________________________________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Process Layout:</a:t>
            </a:r>
            <a:r>
              <a:rPr lang="en-US" dirty="0" smtClean="0"/>
              <a:t> also named as job shop or functional layout </a:t>
            </a:r>
          </a:p>
          <a:p>
            <a:pPr marL="914400" lvl="1" indent="-514350"/>
            <a:r>
              <a:rPr lang="en-US" dirty="0"/>
              <a:t> </a:t>
            </a:r>
            <a:r>
              <a:rPr lang="en-US" dirty="0" smtClean="0"/>
              <a:t>in this similar equipment &amp; machines are grouped together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LAYOUT DESIGN PROCEDURES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7. Space relationship diagram: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 this part, we substitute the actual area on each department and fit the department into available space</a:t>
            </a:r>
          </a:p>
          <a:p>
            <a:pPr>
              <a:buNone/>
            </a:pPr>
            <a:r>
              <a:rPr lang="en-US" b="1" dirty="0" smtClean="0"/>
              <a:t>8. Putting in the constraints: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Finally, other existing constraints are employed to cut down the number of feasible solutions, to generate a small set of solutions.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CLASSIFICATION OF LAYOUTS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b="1" dirty="0" smtClean="0"/>
              <a:t>Product Layout:</a:t>
            </a:r>
            <a:r>
              <a:rPr lang="en-US" dirty="0" smtClean="0"/>
              <a:t> It is one in which equipment or work processes are arranged in the sequence in which the product should be made</a:t>
            </a:r>
          </a:p>
          <a:p>
            <a:pPr marL="914400" lvl="1" indent="-514350"/>
            <a:r>
              <a:rPr lang="en-US" dirty="0" smtClean="0"/>
              <a:t>If the equipment is dedicated to the continual production of narrow product line, this arrangement is usually termed as </a:t>
            </a:r>
            <a:r>
              <a:rPr lang="en-US" b="1" i="1" dirty="0" smtClean="0"/>
              <a:t>assembly line</a:t>
            </a:r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 OF LAYOUTS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b="1" dirty="0" smtClean="0"/>
              <a:t>Group Technology/ Cellular Layout:</a:t>
            </a:r>
          </a:p>
          <a:p>
            <a:pPr marL="914400" lvl="1" indent="-514350"/>
            <a:r>
              <a:rPr lang="en-US" dirty="0" smtClean="0"/>
              <a:t>It brings together dissimilar machines into cells to work on products that have similar design or processing characteristics</a:t>
            </a:r>
          </a:p>
          <a:p>
            <a:pPr marL="914400" lvl="1" indent="-514350"/>
            <a:r>
              <a:rPr lang="en-US" dirty="0" smtClean="0"/>
              <a:t>A GT Layout is similar to a Process layout, in that cells are designed to perform a specific set of processes, &amp; it is similar to a product layout in that the cells are dedicated to a limited range of products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9920"/>
          </a:xfrm>
        </p:spPr>
        <p:txBody>
          <a:bodyPr/>
          <a:lstStyle/>
          <a:p>
            <a:r>
              <a:rPr lang="en-US" b="1" dirty="0" smtClean="0"/>
              <a:t>CLASSIFICATION OF LAYOUTS </a:t>
            </a:r>
            <a:r>
              <a:rPr lang="en-US" sz="2400" b="1" dirty="0" smtClean="0"/>
              <a:t>(cont..)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4. Fixed Position Layout:</a:t>
            </a:r>
          </a:p>
          <a:p>
            <a:pPr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4" name="Picture 3" descr="fpl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145030"/>
            <a:ext cx="5943600" cy="3933491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 OF LAYOUTS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4. Fixed Position Layout: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6" name="Picture 5" descr="fpl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94200"/>
            <a:ext cx="6172199" cy="395420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 OF LAYOUTS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Process Layout: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process layu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86001"/>
            <a:ext cx="6553200" cy="37338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 OF LAYOUTS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2. Product Layout: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5" name="Picture 4" descr="product layou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2286000"/>
            <a:ext cx="5219700" cy="2743199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 OF LAYOUTS </a:t>
            </a:r>
            <a:r>
              <a:rPr lang="en-US" sz="2400" b="1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3. Group Technology/Cellular Mfg Layout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4" name="Picture 3" descr="gt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825" y="2286000"/>
            <a:ext cx="5277556" cy="1905000"/>
          </a:xfrm>
          <a:prstGeom prst="rect">
            <a:avLst/>
          </a:prstGeom>
        </p:spPr>
      </p:pic>
      <p:pic>
        <p:nvPicPr>
          <p:cNvPr id="5" name="Picture 4" descr="gtl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4581525"/>
            <a:ext cx="5334000" cy="1714982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22/3/2013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5EFA-6A68-42B6-B696-F34D4C9BA49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 # 9 &amp; 10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772</Words>
  <Application>Microsoft Office PowerPoint</Application>
  <PresentationFormat>On-screen Show (4:3)</PresentationFormat>
  <Paragraphs>249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FACILITIES LAYOUTS</vt:lpstr>
      <vt:lpstr>CLASSIFICATION OF LAYOUTS</vt:lpstr>
      <vt:lpstr>CLASSIFICATION OF LAYOUTS (cont..)</vt:lpstr>
      <vt:lpstr>CLASSIFICATION OF LAYOUTS (cont..)</vt:lpstr>
      <vt:lpstr>CLASSIFICATION OF LAYOUTS (cont..)</vt:lpstr>
      <vt:lpstr>CLASSIFICATION OF LAYOUTS (cont..)</vt:lpstr>
      <vt:lpstr>CLASSIFICATION OF LAYOUTS (cont..)</vt:lpstr>
      <vt:lpstr>CLASSIFICATION OF LAYOUTS (cont..)</vt:lpstr>
      <vt:lpstr>CLASSIFICATION OF LAYOUTS (cont..)</vt:lpstr>
      <vt:lpstr>CLASSIFICATION OF LAYOUTS (cont..)</vt:lpstr>
      <vt:lpstr>LAYOUT DESIGN PROCEDURES</vt:lpstr>
      <vt:lpstr>LAYOUT DESIGN PROCEDURES(Cont..)</vt:lpstr>
      <vt:lpstr>LAYOUT DESIGN PROCEDURES(Cont..)</vt:lpstr>
      <vt:lpstr>LAYOUT DESIGN PROCEDURES(Cont..)</vt:lpstr>
      <vt:lpstr>LAYOUT DESIGN PROCEDURES(Cont..)</vt:lpstr>
      <vt:lpstr>LAYOUT DESIGN PROCEDURES(Cont..)</vt:lpstr>
      <vt:lpstr>LAYOUT DESIGN PROCEDURES(Cont..)</vt:lpstr>
      <vt:lpstr>LAYOUT DESIGN PROCEDURES(Cont..)</vt:lpstr>
      <vt:lpstr>LAYOUT DESIGN PROCEDURES(Cont..)</vt:lpstr>
      <vt:lpstr>LAYOUT DESIGN PROCEDURES(Cont..)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FACILITIES LAYOUTS</dc:title>
  <dc:creator>Engr. Gh. Sarwar</dc:creator>
  <cp:lastModifiedBy>Sarwar</cp:lastModifiedBy>
  <cp:revision>37</cp:revision>
  <dcterms:created xsi:type="dcterms:W3CDTF">2011-03-23T16:55:55Z</dcterms:created>
  <dcterms:modified xsi:type="dcterms:W3CDTF">2013-03-22T05:13:57Z</dcterms:modified>
</cp:coreProperties>
</file>