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3D4E-F221-4CE1-B5D5-1DE7DA6EE29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CDE14-AEFB-4C7C-B7C7-542CDB525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73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05C61-B505-4E91-9187-E1DC1ED44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Material Handling Cost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Main costs involved in designing &amp; operating a material handling system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Equipment Cost;</a:t>
            </a:r>
            <a:r>
              <a:rPr lang="en-US" dirty="0" smtClean="0"/>
              <a:t> this comprises the purchasing of equipment, &amp; </a:t>
            </a:r>
            <a:r>
              <a:rPr lang="en-US" dirty="0" err="1" smtClean="0"/>
              <a:t>auxillary</a:t>
            </a:r>
            <a:r>
              <a:rPr lang="en-US" dirty="0" smtClean="0"/>
              <a:t> components &amp; installation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Operating Cost;</a:t>
            </a:r>
            <a:r>
              <a:rPr lang="en-US" dirty="0" smtClean="0"/>
              <a:t> which include maintenance, fuel, &amp; labor cost, consisting of both wages &amp; injury compensation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Unit Purchase Cost;</a:t>
            </a:r>
            <a:r>
              <a:rPr lang="en-US" dirty="0" smtClean="0"/>
              <a:t> which is associated with purchasing the pallets &amp; containers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b="1" dirty="0" smtClean="0"/>
              <a:t>Cost due to packaging &amp; damaged material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 RATIOS </a:t>
            </a:r>
            <a:r>
              <a:rPr lang="en-US" sz="28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5"/>
            </a:pPr>
            <a:r>
              <a:rPr lang="en-US" b="1" dirty="0" smtClean="0"/>
              <a:t>Movement/Operation (MO) Ratio</a:t>
            </a:r>
          </a:p>
          <a:p>
            <a:pPr marL="514350" indent="-514350">
              <a:buNone/>
            </a:pPr>
            <a:r>
              <a:rPr lang="en-US" dirty="0" smtClean="0"/>
              <a:t>	= number of moves/</a:t>
            </a:r>
          </a:p>
          <a:p>
            <a:pPr marL="514350" indent="-514350">
              <a:buNone/>
            </a:pPr>
            <a:r>
              <a:rPr lang="en-US" dirty="0" smtClean="0"/>
              <a:t>		number of productive operations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The ratio indicates the amount of material handling performed.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The moves involved may consist of material moved from receiving, from storage to an operation &amp; back to storage, &amp; so on.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A high value indicate room for improvement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3046412"/>
            <a:ext cx="75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 RATIOS </a:t>
            </a:r>
            <a:r>
              <a:rPr lang="en-US" sz="28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b="1" dirty="0" smtClean="0"/>
              <a:t>Manufacturing Cycle Efficiency (MCE)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= Time in actual production operations (machine time)/</a:t>
            </a:r>
          </a:p>
          <a:p>
            <a:pPr marL="514350" indent="-514350">
              <a:buNone/>
            </a:pPr>
            <a:r>
              <a:rPr lang="en-US" sz="2400" dirty="0" smtClean="0"/>
              <a:t>	    time in production department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For increasing machine utilization, the delay should be eliminated or at least minimized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The performance index should be observed over a time period for consistency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32004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 RATIOS </a:t>
            </a:r>
            <a:r>
              <a:rPr lang="en-US" sz="28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US" b="1" dirty="0" smtClean="0"/>
              <a:t>Damaged Load (DL) Ratio</a:t>
            </a:r>
          </a:p>
          <a:p>
            <a:pPr marL="514350" indent="-514350">
              <a:buNone/>
            </a:pPr>
            <a:r>
              <a:rPr lang="en-US" dirty="0" smtClean="0"/>
              <a:t>	= Number of damaged loads /</a:t>
            </a:r>
          </a:p>
          <a:p>
            <a:pPr marL="514350" indent="-514350">
              <a:buNone/>
            </a:pPr>
            <a:r>
              <a:rPr lang="en-US" dirty="0" smtClean="0"/>
              <a:t>	   Total number of Loads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The ratio measures the quality performance of MH Personnel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Damaged to the loads during receiving, in-process movement, &amp; shipping should be minimized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32766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 RATIOS </a:t>
            </a:r>
            <a:r>
              <a:rPr lang="en-US" sz="28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8"/>
            </a:pPr>
            <a:r>
              <a:rPr lang="en-US" b="1" dirty="0" smtClean="0"/>
              <a:t>Energy Ratio</a:t>
            </a:r>
          </a:p>
          <a:p>
            <a:pPr marL="514350" indent="-514350">
              <a:buNone/>
            </a:pPr>
            <a:r>
              <a:rPr lang="en-US" dirty="0" smtClean="0"/>
              <a:t>	= Total BTU consumption in the warehouse/</a:t>
            </a:r>
          </a:p>
          <a:p>
            <a:pPr marL="514350" indent="-514350">
              <a:buNone/>
            </a:pPr>
            <a:r>
              <a:rPr lang="en-US" dirty="0" smtClean="0"/>
              <a:t>	    Warehouse space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The energy ratio measures the efficiency of heating &amp; cooling operations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Some of the ways in which ratio can be improved are reducing heating &amp; cooling of a portion of the warehouse in which there are no workers, turning lights off when not needed, &amp; using lights on moving vehicles rather than permanent lighting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8956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EQUIPMENT USED FOR MH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/>
              <a:t>Equipment Types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The equipment can be characterized by the area it is intended to serve: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Between fixed points over a fixed path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Belt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Roller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Chute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Slat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Screw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Chain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Overhead monorail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Trolley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Wheel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Tow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Bucket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Cart-on-track conveyor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Pneumatic tube conveyor</a:t>
            </a:r>
          </a:p>
          <a:p>
            <a:pPr marL="971550" lvl="1" indent="-57150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/>
              <a:t>EQUIPMENT USED FOR MH </a:t>
            </a:r>
            <a:r>
              <a:rPr lang="en-US" sz="3200" b="1" dirty="0" smtClean="0"/>
              <a:t>(Cont..)</a:t>
            </a:r>
            <a:endParaRPr lang="en-US" dirty="0"/>
          </a:p>
        </p:txBody>
      </p:sp>
      <p:pic>
        <p:nvPicPr>
          <p:cNvPr id="8" name="Content Placeholder 7" descr="belt conveyor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52600"/>
            <a:ext cx="2533334" cy="180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roller conveyor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2266667" cy="1809524"/>
          </a:xfrm>
          <a:prstGeom prst="rect">
            <a:avLst/>
          </a:prstGeom>
        </p:spPr>
      </p:pic>
      <p:pic>
        <p:nvPicPr>
          <p:cNvPr id="10" name="Picture 9" descr="chute conveyor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400457"/>
            <a:ext cx="2028572" cy="22571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3657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Belt conveyor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3733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Roller Conveyor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733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Chute conveyor</a:t>
            </a:r>
          </a:p>
        </p:txBody>
      </p:sp>
      <p:pic>
        <p:nvPicPr>
          <p:cNvPr id="14" name="Picture 13" descr="slat conveyor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114800"/>
            <a:ext cx="2286000" cy="1720644"/>
          </a:xfrm>
          <a:prstGeom prst="rect">
            <a:avLst/>
          </a:prstGeom>
        </p:spPr>
      </p:pic>
      <p:pic>
        <p:nvPicPr>
          <p:cNvPr id="15" name="Picture 14" descr="screw conveyor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011386"/>
            <a:ext cx="2514600" cy="1975757"/>
          </a:xfrm>
          <a:prstGeom prst="rect">
            <a:avLst/>
          </a:prstGeom>
        </p:spPr>
      </p:pic>
      <p:pic>
        <p:nvPicPr>
          <p:cNvPr id="16" name="Picture 15" descr="chain conveyor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114800"/>
            <a:ext cx="2743199" cy="1905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0" y="6096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Chain conveyor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29000" y="594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Screw Conveyor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Slat Conveyor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1219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Between Fixed Points &amp; Over fixed path</a:t>
            </a:r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EQUIPMENT USED FOR MH </a:t>
            </a:r>
            <a:r>
              <a:rPr lang="en-US" sz="32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1. Between Fixed Points &amp; Over fixed path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overhead monorail conveyo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1"/>
            <a:ext cx="2543273" cy="1905000"/>
          </a:xfrm>
          <a:prstGeom prst="rect">
            <a:avLst/>
          </a:prstGeom>
        </p:spPr>
      </p:pic>
      <p:pic>
        <p:nvPicPr>
          <p:cNvPr id="8" name="Picture 7" descr="trolley conveyor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771" y="1752600"/>
            <a:ext cx="2171429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3733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Trolley Conveyor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733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Overhead monorail conveyor</a:t>
            </a:r>
            <a:endParaRPr lang="en-US" dirty="0"/>
          </a:p>
        </p:txBody>
      </p:sp>
      <p:pic>
        <p:nvPicPr>
          <p:cNvPr id="11" name="Picture 10" descr="wheel conveyor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905000"/>
            <a:ext cx="23622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0800" y="3733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Wheel Conveyor</a:t>
            </a:r>
            <a:endParaRPr lang="en-US" dirty="0"/>
          </a:p>
        </p:txBody>
      </p:sp>
      <p:pic>
        <p:nvPicPr>
          <p:cNvPr id="13" name="Picture 12" descr="tow conveyor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6" y="4114800"/>
            <a:ext cx="3810004" cy="1905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1600" y="6096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Tow conveyor</a:t>
            </a:r>
            <a:endParaRPr lang="en-US" dirty="0"/>
          </a:p>
        </p:txBody>
      </p:sp>
      <p:pic>
        <p:nvPicPr>
          <p:cNvPr id="15" name="Picture 14" descr="bucket conveyor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038600"/>
            <a:ext cx="1981200" cy="2221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95600" y="4800600"/>
            <a:ext cx="60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Bucket </a:t>
            </a:r>
          </a:p>
          <a:p>
            <a:r>
              <a:rPr lang="en-US" dirty="0" smtClean="0"/>
              <a:t>conveyor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EQUIPMENT USED FOR MH </a:t>
            </a:r>
            <a:r>
              <a:rPr lang="en-US" sz="32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Between Fixed Points &amp; Over fixed path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cart on track conveyo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1"/>
            <a:ext cx="4800600" cy="2895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5486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Cart-on-Track Conveyor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EQUIPMENT USED FOR MH </a:t>
            </a:r>
            <a:r>
              <a:rPr lang="en-US" sz="32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Equipment Types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b="1" dirty="0" smtClean="0"/>
              <a:t>2. Over Limited Areas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Hoists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Overhead cranes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Hydraulic scissors lift</a:t>
            </a:r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EQUIPMENT USED FOR MH </a:t>
            </a:r>
            <a:r>
              <a:rPr lang="en-US" sz="32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Equipment Types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b="1" dirty="0" smtClean="0"/>
              <a:t>2. Over Limited Areas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hoist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5600"/>
            <a:ext cx="2362200" cy="2413551"/>
          </a:xfrm>
          <a:prstGeom prst="rect">
            <a:avLst/>
          </a:prstGeom>
        </p:spPr>
      </p:pic>
      <p:pic>
        <p:nvPicPr>
          <p:cNvPr id="8" name="Picture 7" descr="overhead cran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019562"/>
            <a:ext cx="2667000" cy="2306052"/>
          </a:xfrm>
          <a:prstGeom prst="rect">
            <a:avLst/>
          </a:prstGeom>
        </p:spPr>
      </p:pic>
      <p:pic>
        <p:nvPicPr>
          <p:cNvPr id="9" name="Picture 8" descr="hydraulic scissor lift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019609"/>
            <a:ext cx="2667000" cy="2542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Hoist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5486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Overhead crane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5715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Hydraulic scissor lift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CONSIDERATIONS IN MATERIAL HANDLING SYSTEM DESIGN</a:t>
            </a:r>
            <a:endParaRPr lang="en-US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1. Material Characteristics</a:t>
            </a:r>
          </a:p>
          <a:p>
            <a:endParaRPr lang="en-US" b="1" dirty="0"/>
          </a:p>
        </p:txBody>
      </p:sp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381000" y="2849880"/>
          <a:ext cx="8534400" cy="3474720"/>
        </p:xfrm>
        <a:graphic>
          <a:graphicData uri="http://schemas.openxmlformats.org/drawingml/2006/table">
            <a:tbl>
              <a:tblPr/>
              <a:tblGrid>
                <a:gridCol w="3200400"/>
                <a:gridCol w="5334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Measures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Physical state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Shape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Condition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Safety risk and risk of damage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Solid, liquid, or gas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Volume; length, width, height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 per piece, weight per unit volume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Long and flat, round, square, etc.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Hot, cold, wet, etc.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Explosive, flammable, toxic; fragile,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EQUIPMENT USED FOR MH </a:t>
            </a:r>
            <a:r>
              <a:rPr lang="en-US" sz="32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Equipment Types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b="1" dirty="0" smtClean="0"/>
              <a:t>3. Over Large Areas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Hand cart/Truck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Tier plate form truck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Hand lift truck/pallet jack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Power driven hand truck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Power driven plat form truck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Fork lift truck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Narrow aisle truck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Tractor-trailer train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Material lift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Drum truck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Drum lifter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Dolley</a:t>
            </a:r>
            <a:endParaRPr lang="en-US" dirty="0" smtClean="0"/>
          </a:p>
          <a:p>
            <a:pPr marL="914400" lvl="1" indent="-514350">
              <a:buNone/>
            </a:pPr>
            <a:r>
              <a:rPr lang="en-US" b="1" dirty="0" smtClean="0"/>
              <a:t>4. AGVS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EQUIPMENT USED FOR MH </a:t>
            </a:r>
            <a:r>
              <a:rPr lang="en-US" sz="32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Equipment Types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2800" b="1" dirty="0" smtClean="0"/>
              <a:t>3. Over Large Areas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hand truck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7" y="2324267"/>
            <a:ext cx="2095333" cy="2095333"/>
          </a:xfrm>
          <a:prstGeom prst="rect">
            <a:avLst/>
          </a:prstGeom>
        </p:spPr>
      </p:pic>
      <p:pic>
        <p:nvPicPr>
          <p:cNvPr id="8" name="Picture 7" descr="tier platform truc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362200"/>
            <a:ext cx="2445758" cy="1981200"/>
          </a:xfrm>
          <a:prstGeom prst="rect">
            <a:avLst/>
          </a:prstGeom>
        </p:spPr>
      </p:pic>
      <p:pic>
        <p:nvPicPr>
          <p:cNvPr id="9" name="Picture 8" descr="handlfit truck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828800"/>
            <a:ext cx="383125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 truck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4724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Tier platform truck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4876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 lift truck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EQUIPMENT USED FOR MH </a:t>
            </a:r>
            <a:r>
              <a:rPr lang="en-US" sz="32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Equipment Types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2800" b="1" dirty="0" smtClean="0"/>
              <a:t>3. Over Large Areas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power driven hand truck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7000"/>
            <a:ext cx="2590800" cy="2904836"/>
          </a:xfrm>
          <a:prstGeom prst="rect">
            <a:avLst/>
          </a:prstGeom>
        </p:spPr>
      </p:pic>
      <p:pic>
        <p:nvPicPr>
          <p:cNvPr id="8" name="Picture 7" descr="power driven platform truc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514600"/>
            <a:ext cx="2924057" cy="2924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57912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driven platform truck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791200"/>
            <a:ext cx="248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driven hand truck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EQUIPMENT USED FOR MH </a:t>
            </a:r>
            <a:r>
              <a:rPr lang="en-US" sz="32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Equipment Types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b="1" dirty="0" smtClean="0"/>
              <a:t>3. Over Large Areas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fork lift truck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3471333" cy="2133600"/>
          </a:xfrm>
          <a:prstGeom prst="rect">
            <a:avLst/>
          </a:prstGeom>
        </p:spPr>
      </p:pic>
      <p:pic>
        <p:nvPicPr>
          <p:cNvPr id="8" name="Picture 7" descr="narrow aisle truc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457" y="2438400"/>
            <a:ext cx="2704943" cy="3032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410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Fork lift tuck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63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Narrow aisle truck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EQUIPMENT USED FOR MH </a:t>
            </a:r>
            <a:r>
              <a:rPr lang="en-US" sz="32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Equipment Types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2800" b="1" dirty="0" smtClean="0"/>
              <a:t>3. Over Large Areas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tractor-trailor trai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3683000" cy="2209800"/>
          </a:xfrm>
          <a:prstGeom prst="rect">
            <a:avLst/>
          </a:prstGeom>
        </p:spPr>
      </p:pic>
      <p:pic>
        <p:nvPicPr>
          <p:cNvPr id="8" name="Picture 7" descr="material lif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0"/>
            <a:ext cx="3124200" cy="3086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953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Tractor Trailer Train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563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Material lift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EQUIPMENT USED FOR MH </a:t>
            </a:r>
            <a:r>
              <a:rPr lang="en-US" sz="32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Equipment Types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2800" b="1" dirty="0" smtClean="0"/>
              <a:t>3. Over Large Areas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drum truck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399"/>
            <a:ext cx="2286000" cy="2216305"/>
          </a:xfrm>
          <a:prstGeom prst="rect">
            <a:avLst/>
          </a:prstGeom>
        </p:spPr>
      </p:pic>
      <p:pic>
        <p:nvPicPr>
          <p:cNvPr id="8" name="Picture 7" descr="drum lifter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667000"/>
            <a:ext cx="2743200" cy="2743200"/>
          </a:xfrm>
          <a:prstGeom prst="rect">
            <a:avLst/>
          </a:prstGeom>
        </p:spPr>
      </p:pic>
      <p:pic>
        <p:nvPicPr>
          <p:cNvPr id="9" name="Picture 8" descr="dolly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990" y="3143476"/>
            <a:ext cx="2523810" cy="1809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486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Drum Truck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55626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Drum Lifter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541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Dolly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CONSIDERATIONS …</a:t>
            </a:r>
            <a:r>
              <a:rPr lang="en-US" sz="2000" b="1" dirty="0" smtClean="0"/>
              <a:t>CONT.</a:t>
            </a:r>
            <a:endParaRPr lang="en-US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2. Flow rate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743200" y="57150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2743200" y="2667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743200" y="495300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800600" y="4953000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124200" y="50292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Manual handling</a:t>
            </a:r>
          </a:p>
          <a:p>
            <a:r>
              <a:rPr lang="en-US" sz="1400"/>
              <a:t>Hand trucks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105400" y="50292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Powered trucks</a:t>
            </a:r>
          </a:p>
          <a:p>
            <a:r>
              <a:rPr lang="en-US" sz="1400"/>
              <a:t>Unit load AGV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743200" y="419100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800600" y="4191000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124200" y="4267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Conveyors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105400" y="42672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Conveyors</a:t>
            </a:r>
          </a:p>
          <a:p>
            <a:r>
              <a:rPr lang="en-US" sz="1400"/>
              <a:t>AGV train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981200" y="4419600"/>
            <a:ext cx="614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High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981200" y="510540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Low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562600" y="57912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Long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505200" y="57912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Short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391400" y="5791200"/>
            <a:ext cx="146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Move Distance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524000" y="2590800"/>
            <a:ext cx="12366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Quantity of </a:t>
            </a:r>
          </a:p>
          <a:p>
            <a:r>
              <a:rPr lang="en-US" sz="1600" b="1"/>
              <a:t>material </a:t>
            </a:r>
          </a:p>
          <a:p>
            <a:r>
              <a:rPr lang="en-US" sz="1600" b="1"/>
              <a:t>moved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CONSIDERATIONS …</a:t>
            </a:r>
            <a:r>
              <a:rPr lang="en-US" sz="2000" b="1" dirty="0" smtClean="0"/>
              <a:t>CONT.</a:t>
            </a:r>
            <a:endParaRPr lang="en-US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3. Plant Layout</a:t>
            </a:r>
          </a:p>
        </p:txBody>
      </p:sp>
      <p:graphicFrame>
        <p:nvGraphicFramePr>
          <p:cNvPr id="30748" name="Group 28"/>
          <p:cNvGraphicFramePr>
            <a:graphicFrameLocks noGrp="1"/>
          </p:cNvGraphicFramePr>
          <p:nvPr/>
        </p:nvGraphicFramePr>
        <p:xfrm>
          <a:off x="457200" y="2514600"/>
          <a:ext cx="8382000" cy="3800856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Layout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Characteristics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Typical MH Equipment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Fixed – position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Process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 product size, low production rate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Variation in product and processing, low and medium production rates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Limited product variety, high production rate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Cranes, hoists, industrial trucks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Hand trucks, forklift trucks, AGVs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Conveyors for product flow, trucks to deliver components to stations.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 RATIOS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Productivity Ratios are used as indicators of the Performance of a system</a:t>
            </a:r>
          </a:p>
          <a:p>
            <a:r>
              <a:rPr lang="en-US" dirty="0" smtClean="0"/>
              <a:t>These ratios are monitored periodically to be sure that their values are within acceptable tolerances</a:t>
            </a:r>
          </a:p>
          <a:p>
            <a:r>
              <a:rPr lang="en-US" dirty="0" smtClean="0"/>
              <a:t>Though some ratios given later, do not specifically address productivity associated with material handling, all the ratios stated here for completeness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 RATIOS </a:t>
            </a:r>
            <a:r>
              <a:rPr lang="en-US" sz="28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Material-Handling-Labor (MHL) Ratio</a:t>
            </a:r>
          </a:p>
          <a:p>
            <a:pPr marL="514350" indent="-514350">
              <a:buNone/>
            </a:pPr>
            <a:r>
              <a:rPr lang="en-US" dirty="0" smtClean="0"/>
              <a:t>	= Personnel assigned to Material Handling/</a:t>
            </a:r>
          </a:p>
          <a:p>
            <a:pPr marL="514350" indent="-514350">
              <a:buNone/>
            </a:pPr>
            <a:r>
              <a:rPr lang="en-US" dirty="0" smtClean="0"/>
              <a:t>		Total Operating Personnel</a:t>
            </a:r>
          </a:p>
          <a:p>
            <a:pPr marL="514350" indent="-514350">
              <a:buNone/>
            </a:pPr>
            <a:r>
              <a:rPr lang="en-US" dirty="0" smtClean="0"/>
              <a:t>-	The ratio should be less than 1, &amp; a Reasonable value would be less than 0.30 in a plant, while in a warehouse a higher value should be expected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3275012"/>
            <a:ext cx="762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 RATIOS </a:t>
            </a:r>
            <a:r>
              <a:rPr lang="en-US" sz="28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b="1" dirty="0" smtClean="0"/>
              <a:t>Handling Equipment Utilization (HEU) Ratio</a:t>
            </a:r>
          </a:p>
          <a:p>
            <a:pPr marL="514350" indent="-514350">
              <a:buNone/>
            </a:pPr>
            <a:r>
              <a:rPr lang="en-US" dirty="0" smtClean="0"/>
              <a:t>	= items (or load weight) moved per hour/</a:t>
            </a:r>
            <a:br>
              <a:rPr lang="en-US" dirty="0" smtClean="0"/>
            </a:br>
            <a:r>
              <a:rPr lang="en-US" dirty="0" smtClean="0"/>
              <a:t>	theoretical capacity</a:t>
            </a:r>
          </a:p>
          <a:p>
            <a:pPr marL="514350" indent="-514350">
              <a:buNone/>
            </a:pPr>
            <a:r>
              <a:rPr lang="en-US" dirty="0" smtClean="0"/>
              <a:t>-	Ideally,  the ratio should be close to 1.0; however, equipment breakdown, poor scheduling, poor housekeeping &amp; building geography can reduce the load movement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32004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 RATIOS </a:t>
            </a:r>
            <a:r>
              <a:rPr lang="en-US" sz="28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	Storage Space Utilization (SSU) Ratio</a:t>
            </a:r>
          </a:p>
          <a:p>
            <a:pPr>
              <a:buNone/>
            </a:pPr>
            <a:r>
              <a:rPr lang="en-US" dirty="0" smtClean="0"/>
              <a:t>	= Storage Space Occupied/</a:t>
            </a:r>
          </a:p>
          <a:p>
            <a:pPr>
              <a:buNone/>
            </a:pPr>
            <a:r>
              <a:rPr lang="en-US" dirty="0" smtClean="0"/>
              <a:t>	    total available storage space</a:t>
            </a:r>
          </a:p>
          <a:p>
            <a:pPr>
              <a:buNone/>
            </a:pPr>
            <a:r>
              <a:rPr lang="en-US" dirty="0" smtClean="0"/>
              <a:t>-	A value close to 1 indicates assignment of appropriate space for the storage activities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3352800"/>
            <a:ext cx="769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 RATIOS </a:t>
            </a:r>
            <a:r>
              <a:rPr lang="en-US" sz="2800" b="1" dirty="0" smtClean="0"/>
              <a:t>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b="1" dirty="0" smtClean="0"/>
              <a:t>Aisle Space Percentage (ASP)</a:t>
            </a:r>
          </a:p>
          <a:p>
            <a:pPr marL="514350" indent="-514350">
              <a:buNone/>
            </a:pPr>
            <a:r>
              <a:rPr lang="en-US" dirty="0" smtClean="0"/>
              <a:t>	= Space occupied by Aisles/</a:t>
            </a:r>
          </a:p>
          <a:p>
            <a:pPr marL="514350" indent="-514350">
              <a:buNone/>
            </a:pPr>
            <a:r>
              <a:rPr lang="en-US" dirty="0" smtClean="0"/>
              <a:t>	    Total Space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ASP should have a value b/w 0.10 &amp; 0.15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# 23 &amp;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5C61-B505-4E91-9187-E1DC1ED44D73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9600" y="3276600"/>
            <a:ext cx="7467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879</Words>
  <Application>Microsoft Office PowerPoint</Application>
  <PresentationFormat>On-screen Show (4:3)</PresentationFormat>
  <Paragraphs>280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Material Handling Cost</vt:lpstr>
      <vt:lpstr>CONSIDERATIONS IN MATERIAL HANDLING SYSTEM DESIGN</vt:lpstr>
      <vt:lpstr>CONSIDERATIONS …CONT.</vt:lpstr>
      <vt:lpstr>CONSIDERATIONS …CONT.</vt:lpstr>
      <vt:lpstr>PRODUCTIVITY RATIOS</vt:lpstr>
      <vt:lpstr>PRODUCTIVITY RATIOS (Cont..)</vt:lpstr>
      <vt:lpstr>PRODUCTIVITY RATIOS (Cont..)</vt:lpstr>
      <vt:lpstr>PRODUCTIVITY RATIOS (Cont..)</vt:lpstr>
      <vt:lpstr>PRODUCTIVITY RATIOS (Cont..)</vt:lpstr>
      <vt:lpstr>PRODUCTIVITY RATIOS (Cont..)</vt:lpstr>
      <vt:lpstr>PRODUCTIVITY RATIOS (Cont..)</vt:lpstr>
      <vt:lpstr>PRODUCTIVITY RATIOS (Cont..)</vt:lpstr>
      <vt:lpstr>PRODUCTIVITY RATIOS (Cont..)</vt:lpstr>
      <vt:lpstr>EQUIPMENT USED FOR MH</vt:lpstr>
      <vt:lpstr>EQUIPMENT USED FOR MH (Cont..)</vt:lpstr>
      <vt:lpstr>EQUIPMENT USED FOR MH (Cont..)</vt:lpstr>
      <vt:lpstr>EQUIPMENT USED FOR MH (Cont..)</vt:lpstr>
      <vt:lpstr>EQUIPMENT USED FOR MH (Cont..)</vt:lpstr>
      <vt:lpstr>EQUIPMENT USED FOR MH (Cont..)</vt:lpstr>
      <vt:lpstr>EQUIPMENT USED FOR MH (Cont..)</vt:lpstr>
      <vt:lpstr>EQUIPMENT USED FOR MH (Cont..)</vt:lpstr>
      <vt:lpstr>EQUIPMENT USED FOR MH (Cont..)</vt:lpstr>
      <vt:lpstr>EQUIPMENT USED FOR MH (Cont..)</vt:lpstr>
      <vt:lpstr>EQUIPMENT USED FOR MH (Cont..)</vt:lpstr>
      <vt:lpstr>EQUIPMENT USED FOR MH (Cont..)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Handling Cost</dc:title>
  <dc:creator>Engr. Gh. Sarwar</dc:creator>
  <cp:lastModifiedBy>Sarwar</cp:lastModifiedBy>
  <cp:revision>57</cp:revision>
  <dcterms:created xsi:type="dcterms:W3CDTF">2011-04-24T18:14:04Z</dcterms:created>
  <dcterms:modified xsi:type="dcterms:W3CDTF">2013-04-05T06:38:01Z</dcterms:modified>
</cp:coreProperties>
</file>