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15B21-5438-415C-8F40-8BC85494B2B0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5028F-4055-4779-BB82-FDB2AEE8F1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A1A165-3ED5-49A2-8AFC-CB456D1421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ENGINEERING ECONOMICS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TERM BATCH: 2010</a:t>
            </a:r>
          </a:p>
          <a:p>
            <a:r>
              <a:rPr lang="en-US" b="1" dirty="0" smtClean="0"/>
              <a:t>LECTURE # 1 &amp; 2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Some of the typical questions than best be addressed by Engineers with having knowledge of Engineering Economy, such as:</a:t>
            </a:r>
          </a:p>
          <a:p>
            <a:r>
              <a:rPr lang="en-US" dirty="0" smtClean="0"/>
              <a:t>Should a new building technique be incorporated into the manufacture of  automobile break pads?</a:t>
            </a:r>
          </a:p>
          <a:p>
            <a:r>
              <a:rPr lang="en-US" dirty="0" smtClean="0"/>
              <a:t>If a computer vision system replaces the human inspector in performing equality tests on an automobile welding line, will operating costs decrease over time horizon of 5 years?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EGG ECONOMY TO ENGINEERS   (cont..)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Is it an economically wise decision to upgrade the composite material production centre of an airplane factory in order to reduce costs by 20%?</a:t>
            </a:r>
          </a:p>
          <a:p>
            <a:r>
              <a:rPr lang="en-US" dirty="0" smtClean="0"/>
              <a:t>Should a highway by pass be constructed around a city of 25,000 </a:t>
            </a:r>
            <a:r>
              <a:rPr lang="en-US" dirty="0" err="1" smtClean="0"/>
              <a:t>peaple</a:t>
            </a:r>
            <a:r>
              <a:rPr lang="en-US" dirty="0" smtClean="0"/>
              <a:t>, or should the current roadway  through the city expanded?</a:t>
            </a:r>
          </a:p>
          <a:p>
            <a:r>
              <a:rPr lang="en-US" dirty="0" smtClean="0"/>
              <a:t>Will we make the required rate of return if we install the newly offered technology onto our medical laser mfg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EGG ECONOMY TO ENGINEERS   (cont..)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Example 1.1:</a:t>
            </a:r>
          </a:p>
          <a:p>
            <a:pPr>
              <a:buNone/>
            </a:pPr>
            <a:r>
              <a:rPr lang="en-US" dirty="0" smtClean="0"/>
              <a:t>	Two lead engineers with a mechanical design company &amp; a structural analysis firm work together often. They have decided that, due to their joint &amp; frequent commercial airline travel around the region, they should evaluate the purchase of a plane co-owned by two companies. What are some of the economic based questions the engineers should answer as they evaluate the alternatives to (1) co-own a plane or (2) continue to fly commercially?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EGG ECONOMY TO ENGINEERS   (cont..)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Solution to </a:t>
            </a:r>
            <a:r>
              <a:rPr lang="en-US" b="1" dirty="0" smtClean="0"/>
              <a:t>Example 1.1: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Some questions ( &amp; what is needed to respond) for each alternative are as follows:</a:t>
            </a:r>
          </a:p>
          <a:p>
            <a:r>
              <a:rPr lang="en-US" dirty="0" smtClean="0"/>
              <a:t>How much will it cost each year? ( cost estimates are needed)</a:t>
            </a:r>
          </a:p>
          <a:p>
            <a:r>
              <a:rPr lang="en-US" dirty="0" smtClean="0"/>
              <a:t>How do we pay for it? ( a financing plan is needed)</a:t>
            </a:r>
          </a:p>
          <a:p>
            <a:r>
              <a:rPr lang="en-US" dirty="0" smtClean="0"/>
              <a:t>Are there tax advantages? ( tax law &amp; tax rates are needed)</a:t>
            </a:r>
          </a:p>
          <a:p>
            <a:r>
              <a:rPr lang="en-US" dirty="0" smtClean="0"/>
              <a:t>What is the basis for selecting an alternative ? ( A selection criterion is needed) </a:t>
            </a:r>
          </a:p>
          <a:p>
            <a:r>
              <a:rPr lang="en-US" dirty="0" smtClean="0"/>
              <a:t>What is expected rate of return? (equations are needed)</a:t>
            </a:r>
          </a:p>
          <a:p>
            <a:r>
              <a:rPr lang="en-US" dirty="0" smtClean="0"/>
              <a:t>What happen if we fly less or more than we estimate now? ( sensitivity analysis is needed)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EGG ECONOMY TO ENGINEERS   (cont..)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learn foundations of Engineering Economy</a:t>
            </a: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learn how time &amp; interest affect money</a:t>
            </a: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 study combining factors</a:t>
            </a: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learn nominal &amp; effective interest rates</a:t>
            </a: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understand present worth and annual worth analysis</a:t>
            </a: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To study rate of analysis on: single alternative and multiple alternatives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COURSE LEARNING OBJECTIVES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buAutoNum type="arabicPeriod" startAt="7"/>
            </a:pPr>
            <a:r>
              <a:rPr lang="en-US" b="1" dirty="0" smtClean="0"/>
              <a:t>To study benefit /cost analysis </a:t>
            </a:r>
          </a:p>
          <a:p>
            <a:pPr marL="514350" lvl="0" indent="-514350">
              <a:lnSpc>
                <a:spcPct val="150000"/>
              </a:lnSpc>
              <a:buAutoNum type="arabicPeriod" startAt="8"/>
            </a:pPr>
            <a:r>
              <a:rPr lang="en-US" b="1" dirty="0" smtClean="0"/>
              <a:t>To study replacement &amp; retention decisions</a:t>
            </a:r>
          </a:p>
          <a:p>
            <a:pPr marL="514350" lvl="0" indent="-514350">
              <a:lnSpc>
                <a:spcPct val="150000"/>
              </a:lnSpc>
              <a:buAutoNum type="arabicPeriod" startAt="8"/>
            </a:pPr>
            <a:r>
              <a:rPr lang="en-US" b="1" dirty="0"/>
              <a:t> </a:t>
            </a:r>
            <a:r>
              <a:rPr lang="en-US" b="1" dirty="0" smtClean="0"/>
              <a:t>To  learn selection from independent projects under budget limitation</a:t>
            </a:r>
          </a:p>
          <a:p>
            <a:pPr marL="514350" lvl="0" indent="-514350">
              <a:lnSpc>
                <a:spcPct val="150000"/>
              </a:lnSpc>
              <a:buAutoNum type="arabicPeriod" startAt="8"/>
            </a:pPr>
            <a:r>
              <a:rPr lang="en-US" b="1" dirty="0"/>
              <a:t> </a:t>
            </a:r>
            <a:r>
              <a:rPr lang="en-US" b="1" dirty="0" smtClean="0"/>
              <a:t>To learn analytical break even analysis</a:t>
            </a:r>
          </a:p>
          <a:p>
            <a:pPr marL="514350" lvl="0" indent="-514350">
              <a:lnSpc>
                <a:spcPct val="150000"/>
              </a:lnSpc>
              <a:buAutoNum type="arabicPeriod" startAt="8"/>
            </a:pPr>
            <a:r>
              <a:rPr lang="en-US" b="1" dirty="0"/>
              <a:t> </a:t>
            </a:r>
            <a:r>
              <a:rPr lang="en-US" b="1" dirty="0" smtClean="0"/>
              <a:t>To learn effects of inflation, cost estimation &amp; indirect cost allocation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COURSE LEARNING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 At completion of degree with the course of Engineering Economics, students find confidence for applying the jobs relevant to Project cost accounting, and banking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SCOPE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b="1" dirty="0" smtClean="0"/>
              <a:t>1.	 ENGINEERING </a:t>
            </a:r>
            <a:r>
              <a:rPr lang="en-US" b="1" dirty="0"/>
              <a:t>ECONOMY</a:t>
            </a:r>
            <a:endParaRPr lang="en-US" dirty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By</a:t>
            </a:r>
            <a:r>
              <a:rPr lang="en-US" sz="2800" dirty="0"/>
              <a:t>: Leland Blank &amp; Anthony </a:t>
            </a:r>
            <a:r>
              <a:rPr lang="en-US" sz="2800" dirty="0" err="1" smtClean="0"/>
              <a:t>Tarquin</a:t>
            </a:r>
            <a:r>
              <a:rPr lang="en-US" sz="2800" dirty="0" smtClean="0"/>
              <a:t>….6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</a:t>
            </a:r>
            <a:r>
              <a:rPr lang="en-US" sz="2800" dirty="0"/>
              <a:t>Edition</a:t>
            </a:r>
            <a:endParaRPr lang="en-US" dirty="0"/>
          </a:p>
          <a:p>
            <a:pPr>
              <a:lnSpc>
                <a:spcPct val="200000"/>
              </a:lnSpc>
              <a:buNone/>
            </a:pPr>
            <a:r>
              <a:rPr lang="en-US" b="1" dirty="0"/>
              <a:t>2.</a:t>
            </a:r>
            <a:r>
              <a:rPr lang="en-US" dirty="0"/>
              <a:t>	HAND BOOK OF </a:t>
            </a:r>
            <a:r>
              <a:rPr lang="en-US" b="1" dirty="0"/>
              <a:t>INDUSTRIAL &amp; SYSTEMS ENGINEERING</a:t>
            </a:r>
            <a:r>
              <a:rPr lang="en-US" dirty="0"/>
              <a:t> </a:t>
            </a:r>
            <a:r>
              <a:rPr lang="en-US" dirty="0" smtClean="0"/>
              <a:t>. By</a:t>
            </a:r>
            <a:r>
              <a:rPr lang="en-US" dirty="0"/>
              <a:t>: </a:t>
            </a:r>
            <a:r>
              <a:rPr lang="en-US" dirty="0" err="1"/>
              <a:t>Adedeji</a:t>
            </a:r>
            <a:r>
              <a:rPr lang="en-US" dirty="0"/>
              <a:t> B. </a:t>
            </a:r>
            <a:r>
              <a:rPr lang="en-US" dirty="0" err="1"/>
              <a:t>Badiru</a:t>
            </a:r>
            <a:r>
              <a:rPr lang="en-US" dirty="0"/>
              <a:t> 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COURSE RECOMMENDED BOOKS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 class test would be taken as under:</a:t>
            </a:r>
          </a:p>
          <a:p>
            <a:pPr marL="914400" lvl="1" indent="-514350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on 17</a:t>
            </a:r>
            <a:r>
              <a:rPr lang="en-US" baseline="30000" dirty="0" smtClean="0"/>
              <a:t>th</a:t>
            </a:r>
            <a:r>
              <a:rPr lang="en-US" dirty="0" smtClean="0"/>
              <a:t> Lecture for content covered 1-16 lecture</a:t>
            </a:r>
          </a:p>
          <a:p>
            <a:pPr marL="914400" lvl="1" indent="-5143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on 33 Lecture </a:t>
            </a:r>
            <a:r>
              <a:rPr lang="en-US" dirty="0" smtClean="0"/>
              <a:t>for content covered 17-32 lecture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on 50</a:t>
            </a:r>
            <a:r>
              <a:rPr lang="en-US" baseline="30000" dirty="0" smtClean="0"/>
              <a:t>th</a:t>
            </a:r>
            <a:r>
              <a:rPr lang="en-US" dirty="0" smtClean="0"/>
              <a:t> Lecture </a:t>
            </a:r>
            <a:r>
              <a:rPr lang="en-US" dirty="0" smtClean="0"/>
              <a:t>for content covered 33-49 lecture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One best test out three would be taken as the final for awarding </a:t>
            </a:r>
            <a:r>
              <a:rPr lang="en-US" dirty="0" err="1" smtClean="0"/>
              <a:t>sessional</a:t>
            </a:r>
            <a:r>
              <a:rPr lang="en-US" dirty="0" smtClean="0"/>
              <a:t> 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Class Test format: MCQS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Sessional</a:t>
            </a:r>
            <a:r>
              <a:rPr lang="en-US" dirty="0" smtClean="0"/>
              <a:t> Marks Breakup: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Class Test: 10 marks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Attendance: 10 marks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ASSESSMENT FOR SESSIONAL MARKS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Defination-1:</a:t>
            </a:r>
          </a:p>
          <a:p>
            <a:pPr>
              <a:buNone/>
            </a:pPr>
            <a:r>
              <a:rPr lang="en-US" dirty="0" smtClean="0"/>
              <a:t>“ Engineering Economics involves Formulating, Estimating, &amp; Evaluating the Economic Outcomes when alternatives to accomplish a defined purpose are available”</a:t>
            </a:r>
          </a:p>
          <a:p>
            <a:pPr>
              <a:buNone/>
            </a:pPr>
            <a:r>
              <a:rPr lang="en-US" dirty="0" smtClean="0"/>
              <a:t>Defination-2:</a:t>
            </a:r>
            <a:br>
              <a:rPr lang="en-US" dirty="0" smtClean="0"/>
            </a:br>
            <a:r>
              <a:rPr lang="en-US" dirty="0" smtClean="0"/>
              <a:t>“It is a collection of mathematical techniques that simplify economic comparison”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ENGINEERING ECONOMICS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made by engineers, managers, corporation presidents &amp; individuals are commonly the result of choosing one alternative over other.</a:t>
            </a:r>
          </a:p>
          <a:p>
            <a:r>
              <a:rPr lang="en-US" dirty="0" smtClean="0"/>
              <a:t>Decision often reflects a person’s educated choice of how to best invest funds, also called capital</a:t>
            </a:r>
          </a:p>
          <a:p>
            <a:r>
              <a:rPr lang="en-US" dirty="0" smtClean="0"/>
              <a:t>The decision of how to invest capital will invariably change the future, hopefully for the better, </a:t>
            </a:r>
            <a:r>
              <a:rPr lang="en-US" dirty="0" err="1" smtClean="0"/>
              <a:t>ie</a:t>
            </a:r>
            <a:r>
              <a:rPr lang="en-US" dirty="0" smtClean="0"/>
              <a:t> it will be value adding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EGG ECONOMY TO ENGINEERS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Engineers play a major role in capital investment decisions based on their analysis, synthesis &amp; design efforts</a:t>
            </a:r>
          </a:p>
          <a:p>
            <a:r>
              <a:rPr lang="en-US" dirty="0" smtClean="0"/>
              <a:t>Factors considered in making the decision are a combination of economic and noneconomic factors. </a:t>
            </a:r>
            <a:r>
              <a:rPr lang="en-US" dirty="0" err="1" smtClean="0"/>
              <a:t>Aditional</a:t>
            </a:r>
            <a:r>
              <a:rPr lang="en-US" dirty="0" smtClean="0"/>
              <a:t> factors may be intangible, like </a:t>
            </a:r>
            <a:r>
              <a:rPr lang="en-US" dirty="0" err="1" smtClean="0"/>
              <a:t>convinence</a:t>
            </a:r>
            <a:r>
              <a:rPr lang="en-US" dirty="0" smtClean="0"/>
              <a:t>, goodwill, friendship &amp; others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Lec#1 &amp;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165-3ED5-49A2-8AFC-CB456D142166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EGG ECONOMY TO ENGINEERS   (cont..)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712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ENGINEERING ECONOMICS</vt:lpstr>
      <vt:lpstr>COURSE LEARNING OBJECTIVES</vt:lpstr>
      <vt:lpstr>COURSE LEARNING OBJECTIVES</vt:lpstr>
      <vt:lpstr>COURSE SCOPE</vt:lpstr>
      <vt:lpstr>COURSE RECOMMENDED BOOKS</vt:lpstr>
      <vt:lpstr>ASSESSMENT FOR SESSIONAL MARKS</vt:lpstr>
      <vt:lpstr>ENGINEERING ECONOMICS</vt:lpstr>
      <vt:lpstr>IMPORTANCE OF EGG ECONOMY TO ENGINEERS</vt:lpstr>
      <vt:lpstr>IMPORTANCE OF EGG ECONOMY TO ENGINEERS   (cont..)</vt:lpstr>
      <vt:lpstr>IMPORTANCE OF EGG ECONOMY TO ENGINEERS   (cont..)</vt:lpstr>
      <vt:lpstr>IMPORTANCE OF EGG ECONOMY TO ENGINEERS   (cont..)</vt:lpstr>
      <vt:lpstr>IMPORTANCE OF EGG ECONOMY TO ENGINEERS   (cont..)</vt:lpstr>
      <vt:lpstr>IMPORTANCE OF EGG ECONOMY TO ENGINEERS   (cont..)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ECONOMICS</dc:title>
  <dc:creator>Engr. Gh. Sarwar</dc:creator>
  <cp:lastModifiedBy>Engr. Gh. Sarwar</cp:lastModifiedBy>
  <cp:revision>17</cp:revision>
  <dcterms:created xsi:type="dcterms:W3CDTF">2011-08-04T23:33:37Z</dcterms:created>
  <dcterms:modified xsi:type="dcterms:W3CDTF">2011-08-05T01:09:00Z</dcterms:modified>
</cp:coreProperties>
</file>