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76" r:id="rId10"/>
    <p:sldId id="277" r:id="rId11"/>
    <p:sldId id="262" r:id="rId12"/>
    <p:sldId id="278" r:id="rId13"/>
    <p:sldId id="265" r:id="rId14"/>
    <p:sldId id="266" r:id="rId15"/>
    <p:sldId id="267" r:id="rId16"/>
    <p:sldId id="279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21F60-8759-4FC8-9F16-562671F87ACB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CC24B-40E7-4230-9008-C26D589B7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335A7-5975-4B3A-9D4A-D6C7466F9FA0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34DEA-F891-490F-97FB-94A2A1D45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F3AE8-14B2-46BD-AFD8-785FFD199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Industrial Facilities Design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Term, </a:t>
            </a:r>
            <a:r>
              <a:rPr lang="en-US" dirty="0" smtClean="0"/>
              <a:t>Batch:2010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chart for Teakettle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Content Placeholder 6" descr="assembly chart 4 Teakett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66069"/>
            <a:ext cx="8139600" cy="369173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CHARTS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n-US" sz="3800" b="1" dirty="0" smtClean="0"/>
              <a:t>2. Operation/ Outline Process chart: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 It records the main activities of the process through the symbols of operation &amp; inspection only.</a:t>
            </a:r>
          </a:p>
          <a:p>
            <a:pPr marL="514350" indent="-514350"/>
            <a:r>
              <a:rPr lang="en-US" dirty="0" smtClean="0"/>
              <a:t>This is used to presenting a birds eye view of the entire process</a:t>
            </a:r>
          </a:p>
          <a:p>
            <a:pPr marL="514350" indent="-514350"/>
            <a:r>
              <a:rPr lang="en-US" dirty="0" smtClean="0"/>
              <a:t>They are used in drawing layout of plant or directing wasteful material or saving in machine tools 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 Process chart for Teakettle</a:t>
            </a:r>
            <a:endParaRPr lang="en-US" dirty="0"/>
          </a:p>
        </p:txBody>
      </p:sp>
      <p:pic>
        <p:nvPicPr>
          <p:cNvPr id="7" name="Content Placeholder 6" descr="operation process chart 4 tea kett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219200"/>
            <a:ext cx="6400800" cy="519064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CHARTS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3. Flow Process Chart: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This chart uses all 5 activities for method analysis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A single chart only records the activities of only one subject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It is prepared for one component of an assembly at a time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It is used for developing new method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This chart gives information regarding distance moved, &amp; time taken for different elements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CHARTS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3. Flow Process Chart: </a:t>
            </a:r>
            <a:r>
              <a:rPr lang="en-US" sz="2000" b="1" dirty="0" smtClean="0"/>
              <a:t>(cont..)</a:t>
            </a:r>
          </a:p>
          <a:p>
            <a:r>
              <a:rPr lang="en-US" dirty="0" smtClean="0"/>
              <a:t>Flow charts are of 4 types, i.e.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3.1. Man type flow process chart:</a:t>
            </a:r>
          </a:p>
          <a:p>
            <a:pPr>
              <a:buNone/>
            </a:pPr>
            <a:r>
              <a:rPr lang="en-US" dirty="0" smtClean="0"/>
              <a:t>		- It records what the worker does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3.2. Material type flow process chart:</a:t>
            </a:r>
          </a:p>
          <a:p>
            <a:pPr>
              <a:buNone/>
            </a:pPr>
            <a:r>
              <a:rPr lang="en-US" dirty="0" smtClean="0"/>
              <a:t>		- It records what happens to material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3.3. Equipment flow process chart:</a:t>
            </a:r>
          </a:p>
          <a:p>
            <a:pPr>
              <a:buNone/>
            </a:pPr>
            <a:r>
              <a:rPr lang="en-US" dirty="0" smtClean="0"/>
              <a:t>		- It records how the equipment is used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3.4. Product analysis flow process chart:</a:t>
            </a:r>
          </a:p>
          <a:p>
            <a:pPr>
              <a:buNone/>
            </a:pPr>
            <a:r>
              <a:rPr lang="en-US" dirty="0" smtClean="0"/>
              <a:t>		- It records different steps involved in performing </a:t>
            </a:r>
          </a:p>
          <a:p>
            <a:pPr>
              <a:buNone/>
            </a:pPr>
            <a:r>
              <a:rPr lang="en-US" dirty="0" smtClean="0"/>
              <a:t>		   the work from one stage to another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CHARTS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 Other Charts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4.1. Two handled process chart:</a:t>
            </a:r>
          </a:p>
          <a:p>
            <a:pPr>
              <a:buNone/>
            </a:pPr>
            <a:r>
              <a:rPr lang="en-US" dirty="0" smtClean="0"/>
              <a:t>		- It records the activities of two hands but </a:t>
            </a:r>
          </a:p>
          <a:p>
            <a:pPr>
              <a:buNone/>
            </a:pPr>
            <a:r>
              <a:rPr lang="en-US" dirty="0" smtClean="0"/>
              <a:t>		  they are not drawn on time scale</a:t>
            </a:r>
            <a:br>
              <a:rPr lang="en-US" dirty="0" smtClean="0"/>
            </a:br>
            <a:r>
              <a:rPr lang="en-US" b="1" dirty="0" smtClean="0"/>
              <a:t>4.2. Left Hand- Right hand chart:</a:t>
            </a:r>
          </a:p>
          <a:p>
            <a:pPr>
              <a:buNone/>
            </a:pPr>
            <a:r>
              <a:rPr lang="en-US" dirty="0" smtClean="0"/>
              <a:t>		- It record the activities of two hands &amp; 	  they are drawn on time scale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Left-Hand, Right-hand Chart</a:t>
            </a:r>
            <a:endParaRPr lang="en-US" dirty="0"/>
          </a:p>
        </p:txBody>
      </p:sp>
      <p:pic>
        <p:nvPicPr>
          <p:cNvPr id="7" name="Content Placeholder 6" descr="left hand right hand char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518842"/>
            <a:ext cx="5281613" cy="511055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CHARTS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sz="4000" b="1" dirty="0" smtClean="0"/>
              <a:t>4. Other Charts </a:t>
            </a:r>
            <a:r>
              <a:rPr lang="en-US" sz="2600" b="1" dirty="0" smtClean="0"/>
              <a:t>(cont..)</a:t>
            </a: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4.3. Man machine /Multiple activity / Gang Chart:</a:t>
            </a:r>
          </a:p>
          <a:p>
            <a:pPr algn="just">
              <a:buNone/>
            </a:pPr>
            <a:r>
              <a:rPr lang="en-US" dirty="0" smtClean="0"/>
              <a:t>- This chart records the activities of man &amp;/or machines on time scale</a:t>
            </a:r>
          </a:p>
          <a:p>
            <a:pPr algn="just">
              <a:buFontTx/>
              <a:buChar char="-"/>
            </a:pPr>
            <a:r>
              <a:rPr lang="en-US" dirty="0" smtClean="0"/>
              <a:t>It depicts the simultaneous activities of all the members in a gang or team or the activities performed by a combination of    one or more persons or one or more objects such as people   &amp; machines or one person &amp; one machine</a:t>
            </a:r>
          </a:p>
          <a:p>
            <a:pPr algn="just">
              <a:buFontTx/>
              <a:buChar char="-"/>
            </a:pPr>
            <a:r>
              <a:rPr lang="en-US" dirty="0" smtClean="0"/>
              <a:t>The purpose is to visualize all details of work being performed  by a team to eliminate or minimize any non productive element for an individual &amp; to obtain a good balance of work among all the team members</a:t>
            </a:r>
          </a:p>
          <a:p>
            <a:pPr algn="just">
              <a:buNone/>
            </a:pPr>
            <a:r>
              <a:rPr lang="en-US" b="1" dirty="0" smtClean="0"/>
              <a:t>4.4. Gantt Chart: </a:t>
            </a:r>
            <a:r>
              <a:rPr lang="en-US" dirty="0" smtClean="0"/>
              <a:t>do your self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CHARTS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5. Production Diagram</a:t>
            </a:r>
          </a:p>
          <a:p>
            <a:pPr>
              <a:buNone/>
            </a:pPr>
            <a:r>
              <a:rPr lang="en-US" b="1" dirty="0" smtClean="0"/>
              <a:t>5.1. Flow diagram</a:t>
            </a:r>
          </a:p>
          <a:p>
            <a:pPr lvl="1"/>
            <a:r>
              <a:rPr lang="en-US" dirty="0" smtClean="0"/>
              <a:t> It is the plan view of work to a certain scale &amp; a line diagram indicating the path followed by the object under study</a:t>
            </a:r>
          </a:p>
          <a:p>
            <a:pPr lvl="1"/>
            <a:r>
              <a:rPr lang="en-US" dirty="0" smtClean="0"/>
              <a:t> It shows the path followed by material, man, equipment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CHARTS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5. Production Diagram </a:t>
            </a:r>
            <a:r>
              <a:rPr lang="en-US" sz="2400" b="1" dirty="0" smtClean="0"/>
              <a:t>(cont..)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5.2. String diagram</a:t>
            </a:r>
          </a:p>
          <a:p>
            <a:pPr lvl="1"/>
            <a:r>
              <a:rPr lang="en-US" dirty="0" smtClean="0"/>
              <a:t> This is a scale plan or model on which thread is used to trace &amp; measure the path of workers, material or equipment during specified sequence of events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CHARTS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INTRODUCTION:</a:t>
            </a:r>
          </a:p>
          <a:p>
            <a:r>
              <a:rPr lang="en-US" dirty="0" smtClean="0"/>
              <a:t> Engineers often use charts to represent the process graphically, such an approach increases understanding of the course of action that is needed in manufacturing &amp; help to resolve many problems related to design of the production layout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CHARTS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b="1" dirty="0" smtClean="0"/>
              <a:t>6. Other Process Recording Methods: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6.1. </a:t>
            </a:r>
            <a:r>
              <a:rPr lang="en-US" b="1" dirty="0" smtClean="0"/>
              <a:t>Models</a:t>
            </a:r>
          </a:p>
          <a:p>
            <a:pPr lvl="1"/>
            <a:r>
              <a:rPr lang="en-US" b="1" dirty="0" smtClean="0"/>
              <a:t> </a:t>
            </a:r>
            <a:r>
              <a:rPr lang="en-US" dirty="0" smtClean="0"/>
              <a:t> Proposal for changes in layouts &amp; methods can be visualized by constructing a scale model of the working area</a:t>
            </a:r>
          </a:p>
          <a:p>
            <a:pPr>
              <a:buNone/>
            </a:pPr>
            <a:r>
              <a:rPr lang="en-US" b="1" dirty="0" smtClean="0"/>
              <a:t>6.2. Templates</a:t>
            </a:r>
          </a:p>
          <a:p>
            <a:pPr lvl="1"/>
            <a:r>
              <a:rPr lang="en-US" dirty="0" smtClean="0"/>
              <a:t> A simpler &amp; cheaper representation of layout changes can be made by constructing templates of machines, furniture, &amp; other equipments used</a:t>
            </a:r>
          </a:p>
          <a:p>
            <a:pPr lvl="1"/>
            <a:r>
              <a:rPr lang="en-US" dirty="0" smtClean="0"/>
              <a:t> They are drawn to scale as two dimensional outline of the objects &amp; are often made of card board or plastic</a:t>
            </a:r>
          </a:p>
          <a:p>
            <a:pPr lvl="1"/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CHARTS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6. Other Process Recording Methods: </a:t>
            </a:r>
            <a:r>
              <a:rPr lang="en-US" sz="2000" b="1" dirty="0" smtClean="0"/>
              <a:t>(cont..)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6.3. Photographs</a:t>
            </a:r>
          </a:p>
          <a:p>
            <a:pPr lvl="1"/>
            <a:r>
              <a:rPr lang="en-US" dirty="0" smtClean="0"/>
              <a:t> these are used as guide to the actual construction eliminating unnecessary drawing &amp; tracing</a:t>
            </a:r>
          </a:p>
          <a:p>
            <a:pPr>
              <a:buNone/>
            </a:pPr>
            <a:r>
              <a:rPr lang="en-US" b="1" dirty="0" smtClean="0"/>
              <a:t>6.4. Combined Operation Chart</a:t>
            </a:r>
          </a:p>
          <a:p>
            <a:pPr lvl="1"/>
            <a:r>
              <a:rPr lang="en-US" dirty="0" smtClean="0"/>
              <a:t> These are used where both men &amp; material movements are to be recorded together</a:t>
            </a:r>
          </a:p>
          <a:p>
            <a:pPr lvl="1"/>
            <a:r>
              <a:rPr lang="en-US" dirty="0" smtClean="0"/>
              <a:t> They are particularly used for investigating paper work routines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CHARTS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6. Other Process Recording Methods: </a:t>
            </a:r>
            <a:r>
              <a:rPr lang="en-US" sz="2000" b="1" dirty="0" smtClean="0"/>
              <a:t>(cont..)</a:t>
            </a:r>
          </a:p>
          <a:p>
            <a:pPr>
              <a:buNone/>
            </a:pPr>
            <a:r>
              <a:rPr lang="en-US" sz="2800" b="1" dirty="0" smtClean="0"/>
              <a:t>6.5. Material Chart</a:t>
            </a:r>
          </a:p>
          <a:p>
            <a:pPr lvl="1"/>
            <a:r>
              <a:rPr lang="en-US" dirty="0" smtClean="0"/>
              <a:t> This is used to record the relationship of the different parts or components of a product &amp; their sequence of assembly</a:t>
            </a:r>
          </a:p>
          <a:p>
            <a:pPr>
              <a:buNone/>
            </a:pPr>
            <a:r>
              <a:rPr lang="en-US" b="1" dirty="0" smtClean="0"/>
              <a:t>6.6. SIMO Chart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i.e</a:t>
            </a:r>
            <a:r>
              <a:rPr lang="en-US" dirty="0" smtClean="0"/>
              <a:t> Simultaneous Motion Chart</a:t>
            </a:r>
          </a:p>
          <a:p>
            <a:pPr lvl="1"/>
            <a:r>
              <a:rPr lang="en-US" dirty="0" smtClean="0"/>
              <a:t> This is similar to two hand charts with the difference that the time required for each motion is drawn to scale with vertical axis &amp; some time colored to represent the particular motion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CHARTS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6. Other Process Recording Methods: </a:t>
            </a:r>
            <a:r>
              <a:rPr lang="en-US" sz="2000" b="1" dirty="0" smtClean="0"/>
              <a:t>(cont..)</a:t>
            </a:r>
          </a:p>
          <a:p>
            <a:pPr>
              <a:buNone/>
            </a:pPr>
            <a:r>
              <a:rPr lang="en-US" b="1" dirty="0" smtClean="0"/>
              <a:t>6.7. Cycle graph</a:t>
            </a:r>
          </a:p>
          <a:p>
            <a:pPr lvl="1"/>
            <a:r>
              <a:rPr lang="en-US" dirty="0" smtClean="0"/>
              <a:t> A small electric bulb is attached to the finger, hand or the other part of the body of the operator &amp; it is photographed to record the path of the motion.</a:t>
            </a:r>
          </a:p>
          <a:p>
            <a:pPr lvl="1"/>
            <a:r>
              <a:rPr lang="en-US" dirty="0" smtClean="0"/>
              <a:t> The path of light so photographed is called cycle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CHARTS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6. Other Process Recording Methods: </a:t>
            </a:r>
            <a:r>
              <a:rPr lang="en-US" sz="2000" b="1" dirty="0" smtClean="0"/>
              <a:t>(cont..)</a:t>
            </a:r>
          </a:p>
          <a:p>
            <a:pPr>
              <a:buNone/>
            </a:pPr>
            <a:r>
              <a:rPr lang="en-US" b="1" dirty="0" smtClean="0"/>
              <a:t>6.8. </a:t>
            </a:r>
            <a:r>
              <a:rPr lang="en-US" b="1" dirty="0" err="1" smtClean="0"/>
              <a:t>Chronocycle</a:t>
            </a:r>
            <a:r>
              <a:rPr lang="en-US" b="1" dirty="0" smtClean="0"/>
              <a:t> graph</a:t>
            </a:r>
          </a:p>
          <a:p>
            <a:pPr lvl="1"/>
            <a:r>
              <a:rPr lang="en-US" dirty="0" smtClean="0"/>
              <a:t> If an interrupter is placed in the electric circuit with the bulb &amp; the light is flashed quickly &amp; off slowly then the path of bulb in the photograph will appear as a dotted line with pear shaped dots indicating the direction of motions</a:t>
            </a:r>
          </a:p>
          <a:p>
            <a:pPr lvl="1"/>
            <a:r>
              <a:rPr lang="en-US" dirty="0" smtClean="0"/>
              <a:t> the space b/w the dots will be according the speed of hand of finger of the body</a:t>
            </a:r>
          </a:p>
          <a:p>
            <a:pPr lvl="1"/>
            <a:r>
              <a:rPr lang="en-US" dirty="0" smtClean="0"/>
              <a:t>The size &amp; shape of the peered shaped dot will show whether the body part is in acceleration or in retardation </a:t>
            </a:r>
          </a:p>
          <a:p>
            <a:pPr lvl="1"/>
            <a:r>
              <a:rPr lang="en-US" dirty="0" smtClean="0"/>
              <a:t>The number of dots will give the time taken by that part such a record is called </a:t>
            </a:r>
            <a:r>
              <a:rPr lang="en-US" dirty="0" err="1" smtClean="0"/>
              <a:t>Chronocycle</a:t>
            </a:r>
            <a:r>
              <a:rPr lang="en-US" dirty="0" smtClean="0"/>
              <a:t> graph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CHARTS </a:t>
            </a:r>
            <a:r>
              <a:rPr lang="en-US" sz="2400" b="1" dirty="0" smtClean="0"/>
              <a:t>(cont..)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TYPES: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Assembly charts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Operation/Outline process chart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Flow process chart</a:t>
            </a:r>
          </a:p>
          <a:p>
            <a:pPr marL="914400" lvl="1" indent="-514350">
              <a:buFont typeface="+mj-lt"/>
              <a:buAutoNum type="romanUcPeriod"/>
            </a:pPr>
            <a:r>
              <a:rPr lang="en-US" dirty="0" smtClean="0"/>
              <a:t> Man type flow process chart</a:t>
            </a:r>
          </a:p>
          <a:p>
            <a:pPr marL="914400" lvl="1" indent="-514350">
              <a:buFont typeface="+mj-lt"/>
              <a:buAutoNum type="romanUcPeriod"/>
            </a:pPr>
            <a:r>
              <a:rPr lang="en-US" dirty="0" smtClean="0"/>
              <a:t> Material type flow process chart</a:t>
            </a:r>
          </a:p>
          <a:p>
            <a:pPr marL="914400" lvl="1" indent="-514350">
              <a:buFont typeface="+mj-lt"/>
              <a:buAutoNum type="romanUcPeriod"/>
            </a:pPr>
            <a:r>
              <a:rPr lang="en-US" dirty="0" smtClean="0"/>
              <a:t> Equipment flow process chart</a:t>
            </a:r>
          </a:p>
          <a:p>
            <a:pPr marL="914400" lvl="1" indent="-514350">
              <a:buFont typeface="+mj-lt"/>
              <a:buAutoNum type="romanUcPeriod"/>
            </a:pPr>
            <a:r>
              <a:rPr lang="en-US" dirty="0" smtClean="0"/>
              <a:t> Product analysis flow process chart</a:t>
            </a:r>
          </a:p>
          <a:p>
            <a:pPr marL="914400" lvl="1" indent="-514350">
              <a:buFont typeface="+mj-lt"/>
              <a:buAutoNum type="romanUcPeriod"/>
            </a:pPr>
            <a:endParaRPr lang="en-US" dirty="0" smtClean="0"/>
          </a:p>
          <a:p>
            <a:pPr marL="971550" lvl="1" indent="-571500">
              <a:buFont typeface="+mj-lt"/>
              <a:buAutoNum type="romanU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CHARTS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n-US" b="1" dirty="0" smtClean="0"/>
              <a:t>TYPES: </a:t>
            </a:r>
            <a:r>
              <a:rPr lang="en-US" sz="2000" b="1" dirty="0" smtClean="0"/>
              <a:t>(cont..)</a:t>
            </a:r>
            <a:endParaRPr lang="en-US" b="1" dirty="0" smtClean="0"/>
          </a:p>
          <a:p>
            <a:pPr marL="514350" indent="-514350">
              <a:buAutoNum type="arabicPeriod" startAt="4"/>
            </a:pPr>
            <a:r>
              <a:rPr lang="en-US" sz="3600" b="1" dirty="0" smtClean="0"/>
              <a:t>Other charts</a:t>
            </a:r>
          </a:p>
          <a:p>
            <a:pPr marL="514350" indent="-514350">
              <a:buNone/>
            </a:pPr>
            <a:r>
              <a:rPr lang="en-US" sz="3600" dirty="0" smtClean="0"/>
              <a:t>	a.	Two handled process chart</a:t>
            </a:r>
          </a:p>
          <a:p>
            <a:pPr marL="514350" indent="-514350">
              <a:buNone/>
            </a:pPr>
            <a:r>
              <a:rPr lang="en-US" sz="3600" dirty="0" smtClean="0"/>
              <a:t>	b. Left hand right hand chart</a:t>
            </a:r>
          </a:p>
          <a:p>
            <a:pPr marL="514350" indent="-514350">
              <a:buNone/>
            </a:pPr>
            <a:r>
              <a:rPr lang="en-US" sz="3600" dirty="0" smtClean="0"/>
              <a:t>	c. Man machine chart or multiple activity chart</a:t>
            </a:r>
          </a:p>
          <a:p>
            <a:pPr marL="514350" indent="-514350">
              <a:buNone/>
            </a:pPr>
            <a:r>
              <a:rPr lang="en-US" sz="3600" dirty="0" smtClean="0"/>
              <a:t>	d. Gantt Chart</a:t>
            </a:r>
          </a:p>
          <a:p>
            <a:pPr marL="514350" indent="-514350">
              <a:buNone/>
            </a:pPr>
            <a:r>
              <a:rPr lang="en-US" sz="3600" dirty="0" smtClean="0"/>
              <a:t>	</a:t>
            </a:r>
          </a:p>
          <a:p>
            <a:pPr marL="514350" indent="-514350">
              <a:buNone/>
            </a:pPr>
            <a:r>
              <a:rPr lang="en-US" sz="2800" dirty="0" smtClean="0"/>
              <a:t>	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CHARTS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TYPES: (cont..)</a:t>
            </a:r>
          </a:p>
          <a:p>
            <a:pPr marL="514350" indent="-514350">
              <a:buAutoNum type="arabicPeriod" startAt="5"/>
            </a:pPr>
            <a:r>
              <a:rPr lang="en-US" b="1" dirty="0" smtClean="0"/>
              <a:t>Production diagram</a:t>
            </a:r>
          </a:p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dirty="0" smtClean="0"/>
              <a:t>a. Flow diagram</a:t>
            </a:r>
          </a:p>
          <a:p>
            <a:pPr marL="514350" indent="-514350">
              <a:buNone/>
            </a:pPr>
            <a:r>
              <a:rPr lang="en-US" dirty="0" smtClean="0"/>
              <a:t>	b. String diagram</a:t>
            </a:r>
          </a:p>
          <a:p>
            <a:pPr marL="514350" indent="-514350">
              <a:buAutoNum type="arabicPeriod" startAt="6"/>
            </a:pPr>
            <a:r>
              <a:rPr lang="en-US" b="1" dirty="0" smtClean="0"/>
              <a:t>Other Process Recording Methods</a:t>
            </a:r>
          </a:p>
          <a:p>
            <a:pPr marL="514350" indent="-514350">
              <a:buNone/>
            </a:pPr>
            <a:r>
              <a:rPr lang="en-US" dirty="0" smtClean="0"/>
              <a:t>	a. Templates</a:t>
            </a:r>
          </a:p>
          <a:p>
            <a:pPr marL="514350" indent="-514350">
              <a:buNone/>
            </a:pPr>
            <a:r>
              <a:rPr lang="en-US" dirty="0" smtClean="0"/>
              <a:t>	b. Photographs</a:t>
            </a:r>
          </a:p>
          <a:p>
            <a:pPr marL="514350" indent="-514350">
              <a:buNone/>
            </a:pPr>
            <a:r>
              <a:rPr lang="en-US" dirty="0" smtClean="0"/>
              <a:t>	c. Combined operation chart</a:t>
            </a:r>
          </a:p>
          <a:p>
            <a:pPr marL="514350" indent="-514350">
              <a:buNone/>
            </a:pPr>
            <a:r>
              <a:rPr lang="en-US" dirty="0" smtClean="0"/>
              <a:t>	d. Material chart </a:t>
            </a:r>
          </a:p>
          <a:p>
            <a:pPr marL="514350" indent="-514350">
              <a:buNone/>
            </a:pPr>
            <a:r>
              <a:rPr lang="en-US" dirty="0" smtClean="0"/>
              <a:t>	d. SIMO chart</a:t>
            </a:r>
          </a:p>
          <a:p>
            <a:pPr marL="514350" indent="-514350">
              <a:buNone/>
            </a:pPr>
            <a:r>
              <a:rPr lang="en-US" dirty="0" smtClean="0"/>
              <a:t>	 f.	Cycle graph</a:t>
            </a:r>
          </a:p>
          <a:p>
            <a:pPr marL="514350" indent="-514350">
              <a:buNone/>
            </a:pPr>
            <a:r>
              <a:rPr lang="en-US" dirty="0" smtClean="0"/>
              <a:t>	 g. </a:t>
            </a:r>
            <a:r>
              <a:rPr lang="en-US" dirty="0" err="1" smtClean="0"/>
              <a:t>Chronocycle</a:t>
            </a:r>
            <a:r>
              <a:rPr lang="en-US" dirty="0" smtClean="0"/>
              <a:t>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CHARTS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SYMBOLS &amp; DESCRIPTIONS</a:t>
            </a:r>
          </a:p>
          <a:p>
            <a:pPr>
              <a:buNone/>
            </a:pPr>
            <a:r>
              <a:rPr lang="en-US" sz="2800" dirty="0" smtClean="0"/>
              <a:t>Production charts are drawn by using symbols </a:t>
            </a:r>
          </a:p>
          <a:p>
            <a:pPr>
              <a:buNone/>
            </a:pPr>
            <a:r>
              <a:rPr lang="en-US" sz="2800" dirty="0" smtClean="0"/>
              <a:t>standardized by American Society of Mechanical </a:t>
            </a:r>
          </a:p>
          <a:p>
            <a:pPr>
              <a:buNone/>
            </a:pPr>
            <a:r>
              <a:rPr lang="en-US" sz="2800" dirty="0" smtClean="0"/>
              <a:t>Engineers (ASME) in 1947.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3810000"/>
          <a:ext cx="84582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87"/>
                <a:gridCol w="980813"/>
                <a:gridCol w="693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Sr.#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Symbol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Operation:</a:t>
                      </a:r>
                      <a:r>
                        <a:rPr lang="en-US" baseline="0" dirty="0" smtClean="0"/>
                        <a:t> the item is intentionally changed in one of its characteristics, </a:t>
                      </a:r>
                      <a:r>
                        <a:rPr lang="en-US" baseline="0" dirty="0" err="1" smtClean="0"/>
                        <a:t>eg</a:t>
                      </a:r>
                      <a:r>
                        <a:rPr lang="en-US" baseline="0" dirty="0" smtClean="0"/>
                        <a:t>. Filling a bottle with soft drink, bending a metal sheet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→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Transportation:</a:t>
                      </a:r>
                      <a:r>
                        <a:rPr lang="en-US" baseline="0" dirty="0" smtClean="0"/>
                        <a:t> The item is moved from one place to an other (except when the movement occurs as an integral part of an operation or inspection). </a:t>
                      </a:r>
                      <a:r>
                        <a:rPr lang="en-US" baseline="0" dirty="0" err="1" smtClean="0"/>
                        <a:t>Eg</a:t>
                      </a:r>
                      <a:r>
                        <a:rPr lang="en-US" baseline="0" dirty="0" smtClean="0"/>
                        <a:t>. Moving an item on conveyer belt b/w operations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□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Inspection:</a:t>
                      </a:r>
                      <a:r>
                        <a:rPr lang="en-US" dirty="0" smtClean="0"/>
                        <a:t> the unit at an inspection point is compared with the quality standard established for that point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CHARTS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SYMBOLS &amp; DESCRIPTIONS </a:t>
            </a:r>
            <a:r>
              <a:rPr lang="en-US" sz="2000" b="1" dirty="0" smtClean="0"/>
              <a:t>(cont..)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2209800"/>
          <a:ext cx="8305799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768"/>
                <a:gridCol w="934832"/>
                <a:gridCol w="65531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Sr.#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Symbol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Delay:</a:t>
                      </a:r>
                      <a:r>
                        <a:rPr lang="en-US" dirty="0" smtClean="0"/>
                        <a:t> the next planned</a:t>
                      </a:r>
                      <a:r>
                        <a:rPr lang="en-US" baseline="0" dirty="0" smtClean="0"/>
                        <a:t> action does not take place. </a:t>
                      </a:r>
                      <a:r>
                        <a:rPr lang="en-US" baseline="0" dirty="0" err="1" smtClean="0"/>
                        <a:t>Eg</a:t>
                      </a:r>
                      <a:r>
                        <a:rPr lang="en-US" baseline="0" dirty="0" smtClean="0"/>
                        <a:t>: delay in moving a unit &amp; delay in  performance of the next operation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∆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Storage:</a:t>
                      </a:r>
                      <a:r>
                        <a:rPr lang="en-US" baseline="0" dirty="0" smtClean="0"/>
                        <a:t> An item is stored in a place such its withdrawal requires authorization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CHARTS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Assembly Chart:</a:t>
            </a:r>
          </a:p>
          <a:p>
            <a:pPr marL="914400" lvl="1" indent="-514350"/>
            <a:r>
              <a:rPr lang="en-US" dirty="0" smtClean="0"/>
              <a:t> An assembly process chart gives a broad overview of how several parts manufactured separately are to be assembled to make the final product, such as internal combustion engine</a:t>
            </a:r>
          </a:p>
          <a:p>
            <a:pPr marL="914400" lvl="1" indent="-514350"/>
            <a:r>
              <a:rPr lang="en-US" dirty="0" smtClean="0"/>
              <a:t> It may also show a flow in reverse – how a product that is in unit form is disassembled &amp; distributed in different processes</a:t>
            </a:r>
          </a:p>
          <a:p>
            <a:pPr marL="914400" lvl="1" indent="-514350"/>
            <a:r>
              <a:rPr lang="en-US" dirty="0" smtClean="0"/>
              <a:t> Important use for an assembly chart is in scheduling production, especially in job shop</a:t>
            </a:r>
          </a:p>
          <a:p>
            <a:pPr marL="914400" lvl="1" indent="-514350">
              <a:buNone/>
            </a:pPr>
            <a:endParaRPr lang="en-US" dirty="0" smtClean="0"/>
          </a:p>
          <a:p>
            <a:pPr marL="914400" lvl="1" indent="-51435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of Teakettle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Lect#3,4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3AE8-14B2-46BD-AFD8-785FFD19947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Content Placeholder 8" descr="teakettle assembl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272988"/>
            <a:ext cx="6553200" cy="530373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1256</Words>
  <Application>Microsoft Office PowerPoint</Application>
  <PresentationFormat>On-screen Show (4:3)</PresentationFormat>
  <Paragraphs>228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Industrial Facilities Design</vt:lpstr>
      <vt:lpstr>PRODUCTION CHARTS</vt:lpstr>
      <vt:lpstr>PRODUCTION CHARTS (cont..)</vt:lpstr>
      <vt:lpstr>PRODUCTION CHARTS (cont..)</vt:lpstr>
      <vt:lpstr>PRODUCTION CHARTS (cont..)</vt:lpstr>
      <vt:lpstr>PRODUCTION CHARTS (cont..)</vt:lpstr>
      <vt:lpstr>PRODUCTION CHARTS (cont..)</vt:lpstr>
      <vt:lpstr>PRODUCTION CHARTS (cont..)</vt:lpstr>
      <vt:lpstr>Assembly of Teakettle</vt:lpstr>
      <vt:lpstr>Assembly chart for Teakettle</vt:lpstr>
      <vt:lpstr>PRODUCTION CHARTS (cont..)</vt:lpstr>
      <vt:lpstr>Operation Process chart for Teakettle</vt:lpstr>
      <vt:lpstr>PRODUCTION CHARTS (cont..)</vt:lpstr>
      <vt:lpstr>PRODUCTION CHARTS (cont..)</vt:lpstr>
      <vt:lpstr>PRODUCTION CHARTS (cont..)</vt:lpstr>
      <vt:lpstr>Left-Hand, Right-hand Chart</vt:lpstr>
      <vt:lpstr>PRODUCTION CHARTS (cont..)</vt:lpstr>
      <vt:lpstr>PRODUCTION CHARTS (cont..)</vt:lpstr>
      <vt:lpstr>PRODUCTION CHARTS (cont..)</vt:lpstr>
      <vt:lpstr>PRODUCTION CHARTS (cont..)</vt:lpstr>
      <vt:lpstr>PRODUCTION CHARTS (cont..)</vt:lpstr>
      <vt:lpstr>PRODUCTION CHARTS (cont..)</vt:lpstr>
      <vt:lpstr>PRODUCTION CHARTS (cont..)</vt:lpstr>
      <vt:lpstr>PRODUCTION CHARTS (cont..)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 Home</dc:creator>
  <cp:lastModifiedBy>Sarwar</cp:lastModifiedBy>
  <cp:revision>129</cp:revision>
  <dcterms:created xsi:type="dcterms:W3CDTF">2003-02-20T04:37:25Z</dcterms:created>
  <dcterms:modified xsi:type="dcterms:W3CDTF">2013-03-15T04:27:49Z</dcterms:modified>
</cp:coreProperties>
</file>