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9" r:id="rId3"/>
    <p:sldId id="258"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63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9800B0-A04D-40EB-B351-69417470E927}" type="datetimeFigureOut">
              <a:rPr lang="en-US" smtClean="0"/>
              <a:pPr/>
              <a:t>4/5/2013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630756-4234-4D80-97F7-0B9C5377C13F}" type="slidenum">
              <a:rPr lang="en-US" smtClean="0"/>
              <a:pPr/>
              <a:t>‹#›</a:t>
            </a:fld>
            <a:endParaRPr lang="en-US"/>
          </a:p>
        </p:txBody>
      </p:sp>
    </p:spTree>
    <p:extLst>
      <p:ext uri="{BB962C8B-B14F-4D97-AF65-F5344CB8AC3E}">
        <p14:creationId xmlns="" xmlns:p14="http://schemas.microsoft.com/office/powerpoint/2010/main" val="3490374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26/04/2013</a:t>
            </a:r>
            <a:endParaRPr lang="en-US"/>
          </a:p>
        </p:txBody>
      </p:sp>
      <p:sp>
        <p:nvSpPr>
          <p:cNvPr id="5" name="Footer Placeholder 4"/>
          <p:cNvSpPr>
            <a:spLocks noGrp="1"/>
          </p:cNvSpPr>
          <p:nvPr>
            <p:ph type="ftr" sz="quarter" idx="11"/>
          </p:nvPr>
        </p:nvSpPr>
        <p:spPr/>
        <p:txBody>
          <a:bodyPr/>
          <a:lstStyle/>
          <a:p>
            <a:r>
              <a:rPr lang="en-US" smtClean="0"/>
              <a:t>lec # 27 &amp; 28</a:t>
            </a:r>
            <a:endParaRPr lang="en-US"/>
          </a:p>
        </p:txBody>
      </p:sp>
      <p:sp>
        <p:nvSpPr>
          <p:cNvPr id="6" name="Slide Number Placeholder 5"/>
          <p:cNvSpPr>
            <a:spLocks noGrp="1"/>
          </p:cNvSpPr>
          <p:nvPr>
            <p:ph type="sldNum" sz="quarter" idx="12"/>
          </p:nvPr>
        </p:nvSpPr>
        <p:spPr/>
        <p:txBody>
          <a:bodyPr/>
          <a:lstStyle/>
          <a:p>
            <a:fld id="{5AE30089-857B-49A5-B388-EBA06AA130B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26/04/2013</a:t>
            </a:r>
            <a:endParaRPr lang="en-US"/>
          </a:p>
        </p:txBody>
      </p:sp>
      <p:sp>
        <p:nvSpPr>
          <p:cNvPr id="5" name="Footer Placeholder 4"/>
          <p:cNvSpPr>
            <a:spLocks noGrp="1"/>
          </p:cNvSpPr>
          <p:nvPr>
            <p:ph type="ftr" sz="quarter" idx="11"/>
          </p:nvPr>
        </p:nvSpPr>
        <p:spPr/>
        <p:txBody>
          <a:bodyPr/>
          <a:lstStyle/>
          <a:p>
            <a:r>
              <a:rPr lang="en-US" smtClean="0"/>
              <a:t>lec # 27 &amp; 28</a:t>
            </a:r>
            <a:endParaRPr lang="en-US"/>
          </a:p>
        </p:txBody>
      </p:sp>
      <p:sp>
        <p:nvSpPr>
          <p:cNvPr id="6" name="Slide Number Placeholder 5"/>
          <p:cNvSpPr>
            <a:spLocks noGrp="1"/>
          </p:cNvSpPr>
          <p:nvPr>
            <p:ph type="sldNum" sz="quarter" idx="12"/>
          </p:nvPr>
        </p:nvSpPr>
        <p:spPr/>
        <p:txBody>
          <a:bodyPr/>
          <a:lstStyle/>
          <a:p>
            <a:fld id="{5AE30089-857B-49A5-B388-EBA06AA130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26/04/2013</a:t>
            </a:r>
            <a:endParaRPr lang="en-US"/>
          </a:p>
        </p:txBody>
      </p:sp>
      <p:sp>
        <p:nvSpPr>
          <p:cNvPr id="5" name="Footer Placeholder 4"/>
          <p:cNvSpPr>
            <a:spLocks noGrp="1"/>
          </p:cNvSpPr>
          <p:nvPr>
            <p:ph type="ftr" sz="quarter" idx="11"/>
          </p:nvPr>
        </p:nvSpPr>
        <p:spPr/>
        <p:txBody>
          <a:bodyPr/>
          <a:lstStyle/>
          <a:p>
            <a:r>
              <a:rPr lang="en-US" smtClean="0"/>
              <a:t>lec # 27 &amp; 28</a:t>
            </a:r>
            <a:endParaRPr lang="en-US"/>
          </a:p>
        </p:txBody>
      </p:sp>
      <p:sp>
        <p:nvSpPr>
          <p:cNvPr id="6" name="Slide Number Placeholder 5"/>
          <p:cNvSpPr>
            <a:spLocks noGrp="1"/>
          </p:cNvSpPr>
          <p:nvPr>
            <p:ph type="sldNum" sz="quarter" idx="12"/>
          </p:nvPr>
        </p:nvSpPr>
        <p:spPr/>
        <p:txBody>
          <a:bodyPr/>
          <a:lstStyle/>
          <a:p>
            <a:fld id="{5AE30089-857B-49A5-B388-EBA06AA130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26/04/2013</a:t>
            </a:r>
            <a:endParaRPr lang="en-US"/>
          </a:p>
        </p:txBody>
      </p:sp>
      <p:sp>
        <p:nvSpPr>
          <p:cNvPr id="5" name="Footer Placeholder 4"/>
          <p:cNvSpPr>
            <a:spLocks noGrp="1"/>
          </p:cNvSpPr>
          <p:nvPr>
            <p:ph type="ftr" sz="quarter" idx="11"/>
          </p:nvPr>
        </p:nvSpPr>
        <p:spPr/>
        <p:txBody>
          <a:bodyPr/>
          <a:lstStyle/>
          <a:p>
            <a:r>
              <a:rPr lang="en-US" smtClean="0"/>
              <a:t>lec # 27 &amp; 28</a:t>
            </a:r>
            <a:endParaRPr lang="en-US"/>
          </a:p>
        </p:txBody>
      </p:sp>
      <p:sp>
        <p:nvSpPr>
          <p:cNvPr id="6" name="Slide Number Placeholder 5"/>
          <p:cNvSpPr>
            <a:spLocks noGrp="1"/>
          </p:cNvSpPr>
          <p:nvPr>
            <p:ph type="sldNum" sz="quarter" idx="12"/>
          </p:nvPr>
        </p:nvSpPr>
        <p:spPr/>
        <p:txBody>
          <a:bodyPr/>
          <a:lstStyle/>
          <a:p>
            <a:fld id="{5AE30089-857B-49A5-B388-EBA06AA130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26/04/2013</a:t>
            </a:r>
            <a:endParaRPr lang="en-US"/>
          </a:p>
        </p:txBody>
      </p:sp>
      <p:sp>
        <p:nvSpPr>
          <p:cNvPr id="5" name="Footer Placeholder 4"/>
          <p:cNvSpPr>
            <a:spLocks noGrp="1"/>
          </p:cNvSpPr>
          <p:nvPr>
            <p:ph type="ftr" sz="quarter" idx="11"/>
          </p:nvPr>
        </p:nvSpPr>
        <p:spPr/>
        <p:txBody>
          <a:bodyPr/>
          <a:lstStyle/>
          <a:p>
            <a:r>
              <a:rPr lang="en-US" smtClean="0"/>
              <a:t>lec # 27 &amp; 28</a:t>
            </a:r>
            <a:endParaRPr lang="en-US"/>
          </a:p>
        </p:txBody>
      </p:sp>
      <p:sp>
        <p:nvSpPr>
          <p:cNvPr id="6" name="Slide Number Placeholder 5"/>
          <p:cNvSpPr>
            <a:spLocks noGrp="1"/>
          </p:cNvSpPr>
          <p:nvPr>
            <p:ph type="sldNum" sz="quarter" idx="12"/>
          </p:nvPr>
        </p:nvSpPr>
        <p:spPr/>
        <p:txBody>
          <a:bodyPr/>
          <a:lstStyle/>
          <a:p>
            <a:fld id="{5AE30089-857B-49A5-B388-EBA06AA130B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26/04/2013</a:t>
            </a:r>
            <a:endParaRPr lang="en-US"/>
          </a:p>
        </p:txBody>
      </p:sp>
      <p:sp>
        <p:nvSpPr>
          <p:cNvPr id="6" name="Footer Placeholder 5"/>
          <p:cNvSpPr>
            <a:spLocks noGrp="1"/>
          </p:cNvSpPr>
          <p:nvPr>
            <p:ph type="ftr" sz="quarter" idx="11"/>
          </p:nvPr>
        </p:nvSpPr>
        <p:spPr/>
        <p:txBody>
          <a:bodyPr/>
          <a:lstStyle/>
          <a:p>
            <a:r>
              <a:rPr lang="en-US" smtClean="0"/>
              <a:t>lec # 27 &amp; 28</a:t>
            </a:r>
            <a:endParaRPr lang="en-US"/>
          </a:p>
        </p:txBody>
      </p:sp>
      <p:sp>
        <p:nvSpPr>
          <p:cNvPr id="7" name="Slide Number Placeholder 6"/>
          <p:cNvSpPr>
            <a:spLocks noGrp="1"/>
          </p:cNvSpPr>
          <p:nvPr>
            <p:ph type="sldNum" sz="quarter" idx="12"/>
          </p:nvPr>
        </p:nvSpPr>
        <p:spPr/>
        <p:txBody>
          <a:bodyPr/>
          <a:lstStyle/>
          <a:p>
            <a:fld id="{5AE30089-857B-49A5-B388-EBA06AA130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26/04/2013</a:t>
            </a:r>
            <a:endParaRPr lang="en-US"/>
          </a:p>
        </p:txBody>
      </p:sp>
      <p:sp>
        <p:nvSpPr>
          <p:cNvPr id="8" name="Footer Placeholder 7"/>
          <p:cNvSpPr>
            <a:spLocks noGrp="1"/>
          </p:cNvSpPr>
          <p:nvPr>
            <p:ph type="ftr" sz="quarter" idx="11"/>
          </p:nvPr>
        </p:nvSpPr>
        <p:spPr/>
        <p:txBody>
          <a:bodyPr/>
          <a:lstStyle/>
          <a:p>
            <a:r>
              <a:rPr lang="en-US" smtClean="0"/>
              <a:t>lec # 27 &amp; 28</a:t>
            </a:r>
            <a:endParaRPr lang="en-US"/>
          </a:p>
        </p:txBody>
      </p:sp>
      <p:sp>
        <p:nvSpPr>
          <p:cNvPr id="9" name="Slide Number Placeholder 8"/>
          <p:cNvSpPr>
            <a:spLocks noGrp="1"/>
          </p:cNvSpPr>
          <p:nvPr>
            <p:ph type="sldNum" sz="quarter" idx="12"/>
          </p:nvPr>
        </p:nvSpPr>
        <p:spPr/>
        <p:txBody>
          <a:bodyPr/>
          <a:lstStyle/>
          <a:p>
            <a:fld id="{5AE30089-857B-49A5-B388-EBA06AA130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26/04/2013</a:t>
            </a:r>
            <a:endParaRPr lang="en-US"/>
          </a:p>
        </p:txBody>
      </p:sp>
      <p:sp>
        <p:nvSpPr>
          <p:cNvPr id="4" name="Footer Placeholder 3"/>
          <p:cNvSpPr>
            <a:spLocks noGrp="1"/>
          </p:cNvSpPr>
          <p:nvPr>
            <p:ph type="ftr" sz="quarter" idx="11"/>
          </p:nvPr>
        </p:nvSpPr>
        <p:spPr/>
        <p:txBody>
          <a:bodyPr/>
          <a:lstStyle/>
          <a:p>
            <a:r>
              <a:rPr lang="en-US" smtClean="0"/>
              <a:t>lec # 27 &amp; 28</a:t>
            </a:r>
            <a:endParaRPr lang="en-US"/>
          </a:p>
        </p:txBody>
      </p:sp>
      <p:sp>
        <p:nvSpPr>
          <p:cNvPr id="5" name="Slide Number Placeholder 4"/>
          <p:cNvSpPr>
            <a:spLocks noGrp="1"/>
          </p:cNvSpPr>
          <p:nvPr>
            <p:ph type="sldNum" sz="quarter" idx="12"/>
          </p:nvPr>
        </p:nvSpPr>
        <p:spPr/>
        <p:txBody>
          <a:bodyPr/>
          <a:lstStyle/>
          <a:p>
            <a:fld id="{5AE30089-857B-49A5-B388-EBA06AA130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26/04/2013</a:t>
            </a:r>
            <a:endParaRPr lang="en-US"/>
          </a:p>
        </p:txBody>
      </p:sp>
      <p:sp>
        <p:nvSpPr>
          <p:cNvPr id="3" name="Footer Placeholder 2"/>
          <p:cNvSpPr>
            <a:spLocks noGrp="1"/>
          </p:cNvSpPr>
          <p:nvPr>
            <p:ph type="ftr" sz="quarter" idx="11"/>
          </p:nvPr>
        </p:nvSpPr>
        <p:spPr/>
        <p:txBody>
          <a:bodyPr/>
          <a:lstStyle/>
          <a:p>
            <a:r>
              <a:rPr lang="en-US" smtClean="0"/>
              <a:t>lec # 27 &amp; 28</a:t>
            </a:r>
            <a:endParaRPr lang="en-US"/>
          </a:p>
        </p:txBody>
      </p:sp>
      <p:sp>
        <p:nvSpPr>
          <p:cNvPr id="4" name="Slide Number Placeholder 3"/>
          <p:cNvSpPr>
            <a:spLocks noGrp="1"/>
          </p:cNvSpPr>
          <p:nvPr>
            <p:ph type="sldNum" sz="quarter" idx="12"/>
          </p:nvPr>
        </p:nvSpPr>
        <p:spPr/>
        <p:txBody>
          <a:bodyPr/>
          <a:lstStyle/>
          <a:p>
            <a:fld id="{5AE30089-857B-49A5-B388-EBA06AA130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26/04/2013</a:t>
            </a:r>
            <a:endParaRPr lang="en-US"/>
          </a:p>
        </p:txBody>
      </p:sp>
      <p:sp>
        <p:nvSpPr>
          <p:cNvPr id="6" name="Footer Placeholder 5"/>
          <p:cNvSpPr>
            <a:spLocks noGrp="1"/>
          </p:cNvSpPr>
          <p:nvPr>
            <p:ph type="ftr" sz="quarter" idx="11"/>
          </p:nvPr>
        </p:nvSpPr>
        <p:spPr/>
        <p:txBody>
          <a:bodyPr/>
          <a:lstStyle/>
          <a:p>
            <a:r>
              <a:rPr lang="en-US" smtClean="0"/>
              <a:t>lec # 27 &amp; 28</a:t>
            </a:r>
            <a:endParaRPr lang="en-US"/>
          </a:p>
        </p:txBody>
      </p:sp>
      <p:sp>
        <p:nvSpPr>
          <p:cNvPr id="7" name="Slide Number Placeholder 6"/>
          <p:cNvSpPr>
            <a:spLocks noGrp="1"/>
          </p:cNvSpPr>
          <p:nvPr>
            <p:ph type="sldNum" sz="quarter" idx="12"/>
          </p:nvPr>
        </p:nvSpPr>
        <p:spPr/>
        <p:txBody>
          <a:bodyPr/>
          <a:lstStyle/>
          <a:p>
            <a:fld id="{5AE30089-857B-49A5-B388-EBA06AA130B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26/04/2013</a:t>
            </a:r>
            <a:endParaRPr lang="en-US"/>
          </a:p>
        </p:txBody>
      </p:sp>
      <p:sp>
        <p:nvSpPr>
          <p:cNvPr id="6" name="Footer Placeholder 5"/>
          <p:cNvSpPr>
            <a:spLocks noGrp="1"/>
          </p:cNvSpPr>
          <p:nvPr>
            <p:ph type="ftr" sz="quarter" idx="11"/>
          </p:nvPr>
        </p:nvSpPr>
        <p:spPr/>
        <p:txBody>
          <a:bodyPr/>
          <a:lstStyle/>
          <a:p>
            <a:r>
              <a:rPr lang="en-US" smtClean="0"/>
              <a:t>lec # 27 &amp; 28</a:t>
            </a:r>
            <a:endParaRPr lang="en-US"/>
          </a:p>
        </p:txBody>
      </p:sp>
      <p:sp>
        <p:nvSpPr>
          <p:cNvPr id="7" name="Slide Number Placeholder 6"/>
          <p:cNvSpPr>
            <a:spLocks noGrp="1"/>
          </p:cNvSpPr>
          <p:nvPr>
            <p:ph type="sldNum" sz="quarter" idx="12"/>
          </p:nvPr>
        </p:nvSpPr>
        <p:spPr/>
        <p:txBody>
          <a:bodyPr/>
          <a:lstStyle/>
          <a:p>
            <a:fld id="{5AE30089-857B-49A5-B388-EBA06AA130B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26/04/2013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lec # 27 &amp; 28</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E30089-857B-49A5-B388-EBA06AA130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BASIC FACILITY LOCATION PROBLEMS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Facility location problems deal with the question of where to place facilities &amp; how to assign customers</a:t>
            </a:r>
          </a:p>
          <a:p>
            <a:r>
              <a:rPr lang="en-US" dirty="0" smtClean="0"/>
              <a:t>Location analysis is for choosing locations by discussing very basic models where there is only one type of cost to consider, that of transportation.</a:t>
            </a:r>
          </a:p>
          <a:p>
            <a:r>
              <a:rPr lang="en-US" dirty="0" smtClean="0"/>
              <a:t>We will assume that each facility is sufficiently large that it can serve all customers if necessary, </a:t>
            </a:r>
            <a:r>
              <a:rPr lang="en-US" dirty="0" err="1" smtClean="0"/>
              <a:t>i.e</a:t>
            </a:r>
            <a:r>
              <a:rPr lang="en-US" dirty="0" smtClean="0"/>
              <a:t>, that there is no limitation on facility’s capacity  </a:t>
            </a:r>
            <a:endParaRPr lang="en-US" dirty="0"/>
          </a:p>
        </p:txBody>
      </p:sp>
      <p:sp>
        <p:nvSpPr>
          <p:cNvPr id="4" name="Date Placeholder 3"/>
          <p:cNvSpPr>
            <a:spLocks noGrp="1"/>
          </p:cNvSpPr>
          <p:nvPr>
            <p:ph type="dt" sz="half" idx="10"/>
          </p:nvPr>
        </p:nvSpPr>
        <p:spPr/>
        <p:txBody>
          <a:bodyPr/>
          <a:lstStyle/>
          <a:p>
            <a:r>
              <a:rPr lang="en-US" smtClean="0"/>
              <a:t>26/04/2013</a:t>
            </a:r>
            <a:endParaRPr lang="en-US"/>
          </a:p>
        </p:txBody>
      </p:sp>
      <p:sp>
        <p:nvSpPr>
          <p:cNvPr id="5" name="Slide Number Placeholder 4"/>
          <p:cNvSpPr>
            <a:spLocks noGrp="1"/>
          </p:cNvSpPr>
          <p:nvPr>
            <p:ph type="sldNum" sz="quarter" idx="12"/>
          </p:nvPr>
        </p:nvSpPr>
        <p:spPr/>
        <p:txBody>
          <a:bodyPr/>
          <a:lstStyle/>
          <a:p>
            <a:fld id="{5AE30089-857B-49A5-B388-EBA06AA130B6}"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lec # 27 &amp; 28</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MULTIPLE-FACILITY PLACEMENT PROBLEM</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AutoNum type="alphaLcPeriod"/>
            </a:pPr>
            <a:r>
              <a:rPr lang="en-US" b="1" dirty="0" smtClean="0"/>
              <a:t>BRUTE FORCE APPROACH.</a:t>
            </a:r>
          </a:p>
          <a:p>
            <a:pPr marL="514350" indent="-514350">
              <a:buNone/>
            </a:pPr>
            <a:r>
              <a:rPr lang="en-US" b="1" dirty="0" smtClean="0"/>
              <a:t>Steps of Procedure:</a:t>
            </a:r>
          </a:p>
          <a:p>
            <a:pPr marL="514350" indent="-514350">
              <a:buNone/>
            </a:pPr>
            <a:r>
              <a:rPr lang="en-US" dirty="0" smtClean="0"/>
              <a:t>3.a. consider only the columns of the demand cost matrix associated with the particular combination</a:t>
            </a:r>
          </a:p>
          <a:p>
            <a:pPr marL="514350" indent="-514350">
              <a:buNone/>
            </a:pPr>
            <a:r>
              <a:rPr lang="en-US" dirty="0" smtClean="0"/>
              <a:t>3.b. Assign each demand to the facility having the smallest demand costs entry in its row for those columns selected in step.3.a</a:t>
            </a:r>
          </a:p>
          <a:p>
            <a:pPr marL="514350" indent="-514350">
              <a:buNone/>
            </a:pPr>
            <a:r>
              <a:rPr lang="en-US" dirty="0" smtClean="0"/>
              <a:t>4. Calculate the total cost of the combination by taking the sum of the costs of the assignment in step 3 </a:t>
            </a:r>
          </a:p>
          <a:p>
            <a:pPr>
              <a:buNone/>
            </a:pPr>
            <a:endParaRPr lang="en-US" dirty="0"/>
          </a:p>
        </p:txBody>
      </p:sp>
      <p:sp>
        <p:nvSpPr>
          <p:cNvPr id="4" name="Date Placeholder 3"/>
          <p:cNvSpPr>
            <a:spLocks noGrp="1"/>
          </p:cNvSpPr>
          <p:nvPr>
            <p:ph type="dt" sz="half" idx="10"/>
          </p:nvPr>
        </p:nvSpPr>
        <p:spPr/>
        <p:txBody>
          <a:bodyPr/>
          <a:lstStyle/>
          <a:p>
            <a:r>
              <a:rPr lang="en-US" smtClean="0"/>
              <a:t>26/04/2013</a:t>
            </a:r>
            <a:endParaRPr lang="en-US"/>
          </a:p>
        </p:txBody>
      </p:sp>
      <p:sp>
        <p:nvSpPr>
          <p:cNvPr id="5" name="Footer Placeholder 4"/>
          <p:cNvSpPr>
            <a:spLocks noGrp="1"/>
          </p:cNvSpPr>
          <p:nvPr>
            <p:ph type="ftr" sz="quarter" idx="11"/>
          </p:nvPr>
        </p:nvSpPr>
        <p:spPr/>
        <p:txBody>
          <a:bodyPr/>
          <a:lstStyle/>
          <a:p>
            <a:r>
              <a:rPr lang="en-US" smtClean="0"/>
              <a:t>lec # 27 &amp; 28</a:t>
            </a:r>
            <a:endParaRPr lang="en-US"/>
          </a:p>
        </p:txBody>
      </p:sp>
      <p:sp>
        <p:nvSpPr>
          <p:cNvPr id="6" name="Slide Number Placeholder 5"/>
          <p:cNvSpPr>
            <a:spLocks noGrp="1"/>
          </p:cNvSpPr>
          <p:nvPr>
            <p:ph type="sldNum" sz="quarter" idx="12"/>
          </p:nvPr>
        </p:nvSpPr>
        <p:spPr/>
        <p:txBody>
          <a:bodyPr/>
          <a:lstStyle/>
          <a:p>
            <a:fld id="{5AE30089-857B-49A5-B388-EBA06AA130B6}"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MULTIPLE-FACILITY PLACEMENT PROBLEM</a:t>
            </a:r>
            <a:endParaRPr lang="en-US" dirty="0"/>
          </a:p>
        </p:txBody>
      </p:sp>
      <p:sp>
        <p:nvSpPr>
          <p:cNvPr id="3" name="Content Placeholder 2"/>
          <p:cNvSpPr>
            <a:spLocks noGrp="1"/>
          </p:cNvSpPr>
          <p:nvPr>
            <p:ph idx="1"/>
          </p:nvPr>
        </p:nvSpPr>
        <p:spPr/>
        <p:txBody>
          <a:bodyPr>
            <a:normAutofit lnSpcReduction="10000"/>
          </a:bodyPr>
          <a:lstStyle/>
          <a:p>
            <a:pPr marL="514350" indent="-514350">
              <a:buAutoNum type="alphaLcPeriod"/>
            </a:pPr>
            <a:r>
              <a:rPr lang="en-US" b="1" dirty="0" smtClean="0"/>
              <a:t>BRUTE FORCE APPROACH.</a:t>
            </a:r>
          </a:p>
          <a:p>
            <a:pPr marL="514350" indent="-514350">
              <a:buNone/>
            </a:pPr>
            <a:r>
              <a:rPr lang="en-US" b="1" dirty="0" smtClean="0"/>
              <a:t>Steps of Procedure:</a:t>
            </a:r>
          </a:p>
          <a:p>
            <a:pPr marL="514350" indent="-514350">
              <a:buNone/>
            </a:pPr>
            <a:endParaRPr lang="en-US" dirty="0"/>
          </a:p>
          <a:p>
            <a:pPr marL="514350" indent="-514350">
              <a:buAutoNum type="arabicPeriod" startAt="5"/>
            </a:pPr>
            <a:r>
              <a:rPr lang="en-US" dirty="0" smtClean="0"/>
              <a:t>Repeat step 3 &amp; 4 for all remaining combinations</a:t>
            </a:r>
          </a:p>
          <a:p>
            <a:pPr marL="514350" indent="-514350">
              <a:buAutoNum type="arabicPeriod" startAt="5"/>
            </a:pPr>
            <a:r>
              <a:rPr lang="en-US" dirty="0" smtClean="0"/>
              <a:t>Select combination with the overall minimum cost as the optimum combination; the associated demand assignments are optimum assignments</a:t>
            </a:r>
            <a:endParaRPr lang="en-US" dirty="0"/>
          </a:p>
        </p:txBody>
      </p:sp>
      <p:sp>
        <p:nvSpPr>
          <p:cNvPr id="4" name="Date Placeholder 3"/>
          <p:cNvSpPr>
            <a:spLocks noGrp="1"/>
          </p:cNvSpPr>
          <p:nvPr>
            <p:ph type="dt" sz="half" idx="10"/>
          </p:nvPr>
        </p:nvSpPr>
        <p:spPr/>
        <p:txBody>
          <a:bodyPr/>
          <a:lstStyle/>
          <a:p>
            <a:r>
              <a:rPr lang="en-US" smtClean="0"/>
              <a:t>26/04/2013</a:t>
            </a:r>
            <a:endParaRPr lang="en-US"/>
          </a:p>
        </p:txBody>
      </p:sp>
      <p:sp>
        <p:nvSpPr>
          <p:cNvPr id="5" name="Footer Placeholder 4"/>
          <p:cNvSpPr>
            <a:spLocks noGrp="1"/>
          </p:cNvSpPr>
          <p:nvPr>
            <p:ph type="ftr" sz="quarter" idx="11"/>
          </p:nvPr>
        </p:nvSpPr>
        <p:spPr/>
        <p:txBody>
          <a:bodyPr/>
          <a:lstStyle/>
          <a:p>
            <a:r>
              <a:rPr lang="en-US" smtClean="0"/>
              <a:t>lec # 27 &amp; 28</a:t>
            </a:r>
            <a:endParaRPr lang="en-US"/>
          </a:p>
        </p:txBody>
      </p:sp>
      <p:sp>
        <p:nvSpPr>
          <p:cNvPr id="6" name="Slide Number Placeholder 5"/>
          <p:cNvSpPr>
            <a:spLocks noGrp="1"/>
          </p:cNvSpPr>
          <p:nvPr>
            <p:ph type="sldNum" sz="quarter" idx="12"/>
          </p:nvPr>
        </p:nvSpPr>
        <p:spPr/>
        <p:txBody>
          <a:bodyPr/>
          <a:lstStyle/>
          <a:p>
            <a:fld id="{5AE30089-857B-49A5-B388-EBA06AA130B6}"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MULTIPLE-FACILITY PLACEMENT PROBLEM</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BRUTE FORCE APPROACH</a:t>
            </a:r>
          </a:p>
          <a:p>
            <a:pPr>
              <a:buNone/>
            </a:pPr>
            <a:r>
              <a:rPr lang="en-US" b="1" u="sng" dirty="0" smtClean="0"/>
              <a:t>Illustrative Problem.2:</a:t>
            </a:r>
          </a:p>
          <a:p>
            <a:pPr>
              <a:buNone/>
            </a:pPr>
            <a:r>
              <a:rPr lang="en-US" dirty="0" smtClean="0"/>
              <a:t>A Manager of automobile service stations has sufficient funds to buy two identical diagnostic machines. He currently operates 5 service stations within the city, &amp; he has identified five areas from which demands will occur. Transportation time from the centre of gravity of each area cluster to the each location as given in table.3 (on excel sheet). Also shown is the demand from each customer (area) for such a machine.</a:t>
            </a:r>
          </a:p>
          <a:p>
            <a:pPr>
              <a:buNone/>
            </a:pPr>
            <a:r>
              <a:rPr lang="en-US" dirty="0" smtClean="0"/>
              <a:t>The requirement is to place two new machines in locations that  will minimize the total transportation time, since the manager considers this to be the measure of efficiency</a:t>
            </a:r>
          </a:p>
          <a:p>
            <a:pPr>
              <a:buNone/>
            </a:pPr>
            <a:endParaRPr lang="en-US" dirty="0" smtClean="0"/>
          </a:p>
          <a:p>
            <a:endParaRPr lang="en-US" dirty="0" smtClean="0"/>
          </a:p>
          <a:p>
            <a:pPr>
              <a:buNone/>
            </a:pPr>
            <a:endParaRPr lang="en-US" dirty="0" smtClean="0"/>
          </a:p>
        </p:txBody>
      </p:sp>
      <p:sp>
        <p:nvSpPr>
          <p:cNvPr id="4" name="Date Placeholder 3"/>
          <p:cNvSpPr>
            <a:spLocks noGrp="1"/>
          </p:cNvSpPr>
          <p:nvPr>
            <p:ph type="dt" sz="half" idx="10"/>
          </p:nvPr>
        </p:nvSpPr>
        <p:spPr/>
        <p:txBody>
          <a:bodyPr/>
          <a:lstStyle/>
          <a:p>
            <a:r>
              <a:rPr lang="en-US" smtClean="0"/>
              <a:t>26/04/2013</a:t>
            </a:r>
            <a:endParaRPr lang="en-US"/>
          </a:p>
        </p:txBody>
      </p:sp>
      <p:sp>
        <p:nvSpPr>
          <p:cNvPr id="5" name="Footer Placeholder 4"/>
          <p:cNvSpPr>
            <a:spLocks noGrp="1"/>
          </p:cNvSpPr>
          <p:nvPr>
            <p:ph type="ftr" sz="quarter" idx="11"/>
          </p:nvPr>
        </p:nvSpPr>
        <p:spPr/>
        <p:txBody>
          <a:bodyPr/>
          <a:lstStyle/>
          <a:p>
            <a:r>
              <a:rPr lang="en-US" smtClean="0"/>
              <a:t>lec # 27 &amp; 28</a:t>
            </a:r>
            <a:endParaRPr lang="en-US"/>
          </a:p>
        </p:txBody>
      </p:sp>
      <p:sp>
        <p:nvSpPr>
          <p:cNvPr id="6" name="Slide Number Placeholder 5"/>
          <p:cNvSpPr>
            <a:spLocks noGrp="1"/>
          </p:cNvSpPr>
          <p:nvPr>
            <p:ph type="sldNum" sz="quarter" idx="12"/>
          </p:nvPr>
        </p:nvSpPr>
        <p:spPr/>
        <p:txBody>
          <a:bodyPr/>
          <a:lstStyle/>
          <a:p>
            <a:fld id="{5AE30089-857B-49A5-B388-EBA06AA130B6}"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MULTIPLE-FACILITY PLACEMENT PROBLEM</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b="1" dirty="0" smtClean="0"/>
              <a:t>BRUTE FORCE APPROACH</a:t>
            </a:r>
          </a:p>
          <a:p>
            <a:pPr>
              <a:buNone/>
            </a:pPr>
            <a:r>
              <a:rPr lang="en-US" b="1" u="sng" dirty="0" smtClean="0"/>
              <a:t>Illustrative Problem.2:</a:t>
            </a:r>
          </a:p>
          <a:p>
            <a:pPr>
              <a:buNone/>
            </a:pPr>
            <a:r>
              <a:rPr lang="en-US" b="1" dirty="0" smtClean="0">
                <a:solidFill>
                  <a:schemeClr val="tx2">
                    <a:lumMod val="60000"/>
                    <a:lumOff val="40000"/>
                  </a:schemeClr>
                </a:solidFill>
              </a:rPr>
              <a:t>Solution:</a:t>
            </a:r>
          </a:p>
          <a:p>
            <a:pPr>
              <a:buNone/>
            </a:pPr>
            <a:r>
              <a:rPr lang="en-US" dirty="0" smtClean="0"/>
              <a:t>There are (M/K) ways of selecting K facilities in M available locations</a:t>
            </a:r>
          </a:p>
          <a:p>
            <a:pPr>
              <a:buNone/>
            </a:pPr>
            <a:r>
              <a:rPr lang="en-US" dirty="0" smtClean="0"/>
              <a:t>(M/K)  = M!/K! (M-K)! </a:t>
            </a:r>
          </a:p>
          <a:p>
            <a:pPr>
              <a:buNone/>
            </a:pPr>
            <a:r>
              <a:rPr lang="en-US" dirty="0" smtClean="0"/>
              <a:t>		   Here M = 5, K=2</a:t>
            </a:r>
          </a:p>
          <a:p>
            <a:pPr>
              <a:buNone/>
            </a:pPr>
            <a:r>
              <a:rPr lang="en-US" dirty="0" smtClean="0"/>
              <a:t>There fore (M/K) = 5!/2!3!= 10 Possible ways of placing theses facilities</a:t>
            </a:r>
          </a:p>
          <a:p>
            <a:pPr>
              <a:buNone/>
            </a:pPr>
            <a:r>
              <a:rPr lang="en-US" dirty="0" smtClean="0"/>
              <a:t>If all combinations are examined &amp; demand is assigned to each such that we obtain the minimum cost for the combination, then the overall minimum can be found</a:t>
            </a:r>
          </a:p>
          <a:p>
            <a:pPr>
              <a:buNone/>
            </a:pPr>
            <a:r>
              <a:rPr lang="en-US" dirty="0" smtClean="0"/>
              <a:t>By application of the steps of Brute force the further calculation is given in table 4 &amp; 5 on excel sheet</a:t>
            </a:r>
          </a:p>
          <a:p>
            <a:pPr>
              <a:buNone/>
            </a:pPr>
            <a:r>
              <a:rPr lang="en-US" b="1" dirty="0" smtClean="0"/>
              <a:t>Result: from table 5 combination for location 3 &amp; 4 gives the minimum cost for new machine installation &amp; hence  same locations recommended for installation of such machines</a:t>
            </a:r>
            <a:endParaRPr lang="en-US" b="1" dirty="0"/>
          </a:p>
        </p:txBody>
      </p:sp>
      <p:sp>
        <p:nvSpPr>
          <p:cNvPr id="4" name="Date Placeholder 3"/>
          <p:cNvSpPr>
            <a:spLocks noGrp="1"/>
          </p:cNvSpPr>
          <p:nvPr>
            <p:ph type="dt" sz="half" idx="10"/>
          </p:nvPr>
        </p:nvSpPr>
        <p:spPr/>
        <p:txBody>
          <a:bodyPr/>
          <a:lstStyle/>
          <a:p>
            <a:r>
              <a:rPr lang="en-US" smtClean="0"/>
              <a:t>26/04/2013</a:t>
            </a:r>
            <a:endParaRPr lang="en-US"/>
          </a:p>
        </p:txBody>
      </p:sp>
      <p:sp>
        <p:nvSpPr>
          <p:cNvPr id="5" name="Footer Placeholder 4"/>
          <p:cNvSpPr>
            <a:spLocks noGrp="1"/>
          </p:cNvSpPr>
          <p:nvPr>
            <p:ph type="ftr" sz="quarter" idx="11"/>
          </p:nvPr>
        </p:nvSpPr>
        <p:spPr/>
        <p:txBody>
          <a:bodyPr/>
          <a:lstStyle/>
          <a:p>
            <a:r>
              <a:rPr lang="en-US" smtClean="0"/>
              <a:t>lec # 27 &amp; 28</a:t>
            </a:r>
            <a:endParaRPr lang="en-US"/>
          </a:p>
        </p:txBody>
      </p:sp>
      <p:sp>
        <p:nvSpPr>
          <p:cNvPr id="6" name="Slide Number Placeholder 5"/>
          <p:cNvSpPr>
            <a:spLocks noGrp="1"/>
          </p:cNvSpPr>
          <p:nvPr>
            <p:ph type="sldNum" sz="quarter" idx="12"/>
          </p:nvPr>
        </p:nvSpPr>
        <p:spPr/>
        <p:txBody>
          <a:bodyPr/>
          <a:lstStyle/>
          <a:p>
            <a:fld id="{5AE30089-857B-49A5-B388-EBA06AA130B6}" type="slidenum">
              <a:rPr lang="en-US" smtClean="0"/>
              <a:pPr/>
              <a:t>13</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BASIC FACILITY LOCATION PROBLEMS</a:t>
            </a:r>
            <a:endParaRPr lang="en-US" dirty="0"/>
          </a:p>
        </p:txBody>
      </p:sp>
      <p:sp>
        <p:nvSpPr>
          <p:cNvPr id="3" name="Content Placeholder 2"/>
          <p:cNvSpPr>
            <a:spLocks noGrp="1"/>
          </p:cNvSpPr>
          <p:nvPr>
            <p:ph idx="1"/>
          </p:nvPr>
        </p:nvSpPr>
        <p:spPr/>
        <p:txBody>
          <a:bodyPr/>
          <a:lstStyle/>
          <a:p>
            <a:r>
              <a:rPr lang="en-US" dirty="0" smtClean="0"/>
              <a:t>Basic facility location problems covers two types of facility location problem in which the only factor considered is transportation: </a:t>
            </a:r>
            <a:r>
              <a:rPr lang="en-US" dirty="0" err="1" smtClean="0"/>
              <a:t>i.e</a:t>
            </a:r>
            <a:r>
              <a:rPr lang="en-US" dirty="0" smtClean="0"/>
              <a:t>,</a:t>
            </a:r>
          </a:p>
          <a:p>
            <a:pPr marL="1028700" lvl="1" indent="-571500">
              <a:buFont typeface="+mj-lt"/>
              <a:buAutoNum type="romanUcPeriod"/>
            </a:pPr>
            <a:r>
              <a:rPr lang="en-US" dirty="0" smtClean="0"/>
              <a:t>Single Facility Placement Problem</a:t>
            </a:r>
          </a:p>
          <a:p>
            <a:pPr marL="1028700" lvl="1" indent="-571500">
              <a:buFont typeface="+mj-lt"/>
              <a:buAutoNum type="romanUcPeriod"/>
            </a:pPr>
            <a:r>
              <a:rPr lang="en-US" dirty="0" smtClean="0"/>
              <a:t>The Multiple Facility Placement Problem</a:t>
            </a:r>
          </a:p>
          <a:p>
            <a:pPr marL="628650" indent="-571500">
              <a:buNone/>
            </a:pPr>
            <a:endParaRPr lang="en-US" dirty="0"/>
          </a:p>
          <a:p>
            <a:pPr marL="628650" indent="-571500"/>
            <a:endParaRPr lang="en-US" dirty="0" smtClean="0"/>
          </a:p>
          <a:p>
            <a:endParaRPr lang="en-US" dirty="0"/>
          </a:p>
        </p:txBody>
      </p:sp>
      <p:sp>
        <p:nvSpPr>
          <p:cNvPr id="4" name="Date Placeholder 3"/>
          <p:cNvSpPr>
            <a:spLocks noGrp="1"/>
          </p:cNvSpPr>
          <p:nvPr>
            <p:ph type="dt" sz="half" idx="10"/>
          </p:nvPr>
        </p:nvSpPr>
        <p:spPr/>
        <p:txBody>
          <a:bodyPr/>
          <a:lstStyle/>
          <a:p>
            <a:r>
              <a:rPr lang="en-US" smtClean="0"/>
              <a:t>26/04/2013</a:t>
            </a:r>
            <a:endParaRPr lang="en-US"/>
          </a:p>
        </p:txBody>
      </p:sp>
      <p:sp>
        <p:nvSpPr>
          <p:cNvPr id="5" name="Slide Number Placeholder 4"/>
          <p:cNvSpPr>
            <a:spLocks noGrp="1"/>
          </p:cNvSpPr>
          <p:nvPr>
            <p:ph type="sldNum" sz="quarter" idx="12"/>
          </p:nvPr>
        </p:nvSpPr>
        <p:spPr/>
        <p:txBody>
          <a:bodyPr/>
          <a:lstStyle/>
          <a:p>
            <a:fld id="{5AE30089-857B-49A5-B388-EBA06AA130B6}"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lec # 27 &amp; 28</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SINGLE-FACILITY PLACEMENT PROBLEM</a:t>
            </a:r>
            <a:endParaRPr lang="en-US" b="1" dirty="0"/>
          </a:p>
        </p:txBody>
      </p:sp>
      <p:sp>
        <p:nvSpPr>
          <p:cNvPr id="3" name="Content Placeholder 2"/>
          <p:cNvSpPr>
            <a:spLocks noGrp="1"/>
          </p:cNvSpPr>
          <p:nvPr>
            <p:ph idx="1"/>
          </p:nvPr>
        </p:nvSpPr>
        <p:spPr/>
        <p:txBody>
          <a:bodyPr/>
          <a:lstStyle/>
          <a:p>
            <a:r>
              <a:rPr lang="en-US" dirty="0" smtClean="0"/>
              <a:t>In this case the minimum cost is determined simply by multiplying each customer’s demand by each location’s unit cost</a:t>
            </a:r>
          </a:p>
          <a:p>
            <a:r>
              <a:rPr lang="en-US" dirty="0" smtClean="0"/>
              <a:t>Facility is then placed in the location that is found to have lowest overall cost when all of the customer’s demand costs are totaled by location</a:t>
            </a:r>
            <a:endParaRPr lang="en-US" dirty="0"/>
          </a:p>
        </p:txBody>
      </p:sp>
      <p:sp>
        <p:nvSpPr>
          <p:cNvPr id="4" name="Date Placeholder 3"/>
          <p:cNvSpPr>
            <a:spLocks noGrp="1"/>
          </p:cNvSpPr>
          <p:nvPr>
            <p:ph type="dt" sz="half" idx="10"/>
          </p:nvPr>
        </p:nvSpPr>
        <p:spPr/>
        <p:txBody>
          <a:bodyPr/>
          <a:lstStyle/>
          <a:p>
            <a:r>
              <a:rPr lang="en-US" smtClean="0"/>
              <a:t>26/04/2013</a:t>
            </a:r>
            <a:endParaRPr lang="en-US"/>
          </a:p>
        </p:txBody>
      </p:sp>
      <p:sp>
        <p:nvSpPr>
          <p:cNvPr id="5" name="Slide Number Placeholder 4"/>
          <p:cNvSpPr>
            <a:spLocks noGrp="1"/>
          </p:cNvSpPr>
          <p:nvPr>
            <p:ph type="sldNum" sz="quarter" idx="12"/>
          </p:nvPr>
        </p:nvSpPr>
        <p:spPr/>
        <p:txBody>
          <a:bodyPr/>
          <a:lstStyle/>
          <a:p>
            <a:fld id="{5AE30089-857B-49A5-B388-EBA06AA130B6}"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lec # 27 &amp; 28</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SINGLE-FACILITY PLACEMENT PROBLEM</a:t>
            </a:r>
            <a:endParaRPr lang="en-US" dirty="0"/>
          </a:p>
        </p:txBody>
      </p:sp>
      <p:sp>
        <p:nvSpPr>
          <p:cNvPr id="3" name="Content Placeholder 2"/>
          <p:cNvSpPr>
            <a:spLocks noGrp="1"/>
          </p:cNvSpPr>
          <p:nvPr>
            <p:ph idx="1"/>
          </p:nvPr>
        </p:nvSpPr>
        <p:spPr/>
        <p:txBody>
          <a:bodyPr>
            <a:normAutofit fontScale="92500"/>
          </a:bodyPr>
          <a:lstStyle/>
          <a:p>
            <a:pPr>
              <a:buNone/>
            </a:pPr>
            <a:r>
              <a:rPr lang="en-US" b="1" dirty="0"/>
              <a:t> </a:t>
            </a:r>
            <a:r>
              <a:rPr lang="en-US" b="1" dirty="0" smtClean="0"/>
              <a:t>ILUSTRATIVE PROBLEM.1:</a:t>
            </a:r>
          </a:p>
          <a:p>
            <a:pPr>
              <a:buNone/>
            </a:pPr>
            <a:r>
              <a:rPr lang="en-US" dirty="0" smtClean="0"/>
              <a:t>Suppose that a new copying m/c is to be installed in an office building complex. The machine can be setup in any one of five possible locations, &amp; six offices will be assigned to use it. The demand from each office (</a:t>
            </a:r>
            <a:r>
              <a:rPr lang="en-US" dirty="0" err="1" smtClean="0"/>
              <a:t>i.e</a:t>
            </a:r>
            <a:r>
              <a:rPr lang="en-US" dirty="0" smtClean="0"/>
              <a:t>, expected number of trips made daily) &amp; the cost (measured in terms of the time that a person spends in walking to &amp; from each location) are given in table 1 on excel sheet </a:t>
            </a:r>
            <a:endParaRPr lang="en-US" dirty="0"/>
          </a:p>
        </p:txBody>
      </p:sp>
      <p:sp>
        <p:nvSpPr>
          <p:cNvPr id="4" name="Date Placeholder 3"/>
          <p:cNvSpPr>
            <a:spLocks noGrp="1"/>
          </p:cNvSpPr>
          <p:nvPr>
            <p:ph type="dt" sz="half" idx="10"/>
          </p:nvPr>
        </p:nvSpPr>
        <p:spPr/>
        <p:txBody>
          <a:bodyPr/>
          <a:lstStyle/>
          <a:p>
            <a:r>
              <a:rPr lang="en-US" smtClean="0"/>
              <a:t>26/04/2013</a:t>
            </a:r>
            <a:endParaRPr lang="en-US"/>
          </a:p>
        </p:txBody>
      </p:sp>
      <p:sp>
        <p:nvSpPr>
          <p:cNvPr id="5" name="Slide Number Placeholder 4"/>
          <p:cNvSpPr>
            <a:spLocks noGrp="1"/>
          </p:cNvSpPr>
          <p:nvPr>
            <p:ph type="sldNum" sz="quarter" idx="12"/>
          </p:nvPr>
        </p:nvSpPr>
        <p:spPr/>
        <p:txBody>
          <a:bodyPr/>
          <a:lstStyle/>
          <a:p>
            <a:fld id="{5AE30089-857B-49A5-B388-EBA06AA130B6}" type="slidenum">
              <a:rPr lang="en-US" smtClean="0"/>
              <a:pPr/>
              <a:t>4</a:t>
            </a:fld>
            <a:endParaRPr lang="en-US"/>
          </a:p>
        </p:txBody>
      </p:sp>
      <p:sp>
        <p:nvSpPr>
          <p:cNvPr id="6" name="Footer Placeholder 5"/>
          <p:cNvSpPr>
            <a:spLocks noGrp="1"/>
          </p:cNvSpPr>
          <p:nvPr>
            <p:ph type="ftr" sz="quarter" idx="11"/>
          </p:nvPr>
        </p:nvSpPr>
        <p:spPr/>
        <p:txBody>
          <a:bodyPr/>
          <a:lstStyle/>
          <a:p>
            <a:r>
              <a:rPr lang="en-US" smtClean="0"/>
              <a:t>lec # 27 &amp; 28</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SINGLE-FACILITY PLACEMENT PROBLEM</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Solution procedure:</a:t>
            </a:r>
          </a:p>
          <a:p>
            <a:pPr>
              <a:buNone/>
            </a:pPr>
            <a:r>
              <a:rPr lang="en-US" dirty="0" smtClean="0"/>
              <a:t>When there is only one facility to place, the solution procedure consists of three very basic steps, i.e.</a:t>
            </a:r>
          </a:p>
          <a:p>
            <a:pPr marL="514350" indent="-514350">
              <a:buFont typeface="+mj-lt"/>
              <a:buAutoNum type="arabicPeriod"/>
            </a:pPr>
            <a:r>
              <a:rPr lang="en-US" dirty="0" smtClean="0"/>
              <a:t>Calculate the total transportation cost matrix (also called the demand cost matrix). An element of the matrix is obtained by multiplying the cost of assigning a unit of demand, from a customer to a location, by the total demand from the customer. </a:t>
            </a:r>
            <a:r>
              <a:rPr lang="en-US" dirty="0" err="1" smtClean="0"/>
              <a:t>Eg</a:t>
            </a:r>
            <a:r>
              <a:rPr lang="en-US" dirty="0" smtClean="0"/>
              <a:t>: the cost of assigning customer A to location 1 is 3x15=45 units of time</a:t>
            </a:r>
            <a:endParaRPr lang="en-US" dirty="0"/>
          </a:p>
        </p:txBody>
      </p:sp>
      <p:sp>
        <p:nvSpPr>
          <p:cNvPr id="4" name="Date Placeholder 3"/>
          <p:cNvSpPr>
            <a:spLocks noGrp="1"/>
          </p:cNvSpPr>
          <p:nvPr>
            <p:ph type="dt" sz="half" idx="10"/>
          </p:nvPr>
        </p:nvSpPr>
        <p:spPr/>
        <p:txBody>
          <a:bodyPr/>
          <a:lstStyle/>
          <a:p>
            <a:r>
              <a:rPr lang="en-US" smtClean="0"/>
              <a:t>26/04/2013</a:t>
            </a:r>
            <a:endParaRPr lang="en-US"/>
          </a:p>
        </p:txBody>
      </p:sp>
      <p:sp>
        <p:nvSpPr>
          <p:cNvPr id="5" name="Slide Number Placeholder 4"/>
          <p:cNvSpPr>
            <a:spLocks noGrp="1"/>
          </p:cNvSpPr>
          <p:nvPr>
            <p:ph type="sldNum" sz="quarter" idx="12"/>
          </p:nvPr>
        </p:nvSpPr>
        <p:spPr/>
        <p:txBody>
          <a:bodyPr/>
          <a:lstStyle/>
          <a:p>
            <a:fld id="{5AE30089-857B-49A5-B388-EBA06AA130B6}"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lec # 27 &amp; 28</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SINGLE-FACILITY PLACEMENT PROBLEM</a:t>
            </a:r>
            <a:endParaRPr lang="en-US" dirty="0"/>
          </a:p>
        </p:txBody>
      </p:sp>
      <p:sp>
        <p:nvSpPr>
          <p:cNvPr id="3" name="Content Placeholder 2"/>
          <p:cNvSpPr>
            <a:spLocks noGrp="1"/>
          </p:cNvSpPr>
          <p:nvPr>
            <p:ph idx="1"/>
          </p:nvPr>
        </p:nvSpPr>
        <p:spPr/>
        <p:txBody>
          <a:bodyPr/>
          <a:lstStyle/>
          <a:p>
            <a:pPr>
              <a:buNone/>
            </a:pPr>
            <a:r>
              <a:rPr lang="en-US" b="1" dirty="0" smtClean="0"/>
              <a:t>Solution procedure:</a:t>
            </a:r>
          </a:p>
          <a:p>
            <a:pPr marL="514350" indent="-514350">
              <a:buAutoNum type="arabicPeriod" startAt="2"/>
            </a:pPr>
            <a:r>
              <a:rPr lang="en-US" dirty="0" smtClean="0"/>
              <a:t>Take the sum of each column. These values represent the total cost of assigning all customers to each location</a:t>
            </a:r>
          </a:p>
          <a:p>
            <a:pPr marL="514350" indent="-514350">
              <a:buAutoNum type="arabicPeriod" startAt="2"/>
            </a:pPr>
            <a:r>
              <a:rPr lang="en-US" dirty="0" smtClean="0"/>
              <a:t>Select the location with the minimum total cost. This is the location in which the machine should be placed</a:t>
            </a:r>
            <a:endParaRPr lang="en-US" dirty="0"/>
          </a:p>
        </p:txBody>
      </p:sp>
      <p:sp>
        <p:nvSpPr>
          <p:cNvPr id="4" name="Date Placeholder 3"/>
          <p:cNvSpPr>
            <a:spLocks noGrp="1"/>
          </p:cNvSpPr>
          <p:nvPr>
            <p:ph type="dt" sz="half" idx="10"/>
          </p:nvPr>
        </p:nvSpPr>
        <p:spPr/>
        <p:txBody>
          <a:bodyPr/>
          <a:lstStyle/>
          <a:p>
            <a:r>
              <a:rPr lang="en-US" smtClean="0"/>
              <a:t>26/04/2013</a:t>
            </a:r>
            <a:endParaRPr lang="en-US"/>
          </a:p>
        </p:txBody>
      </p:sp>
      <p:sp>
        <p:nvSpPr>
          <p:cNvPr id="5" name="Slide Number Placeholder 4"/>
          <p:cNvSpPr>
            <a:spLocks noGrp="1"/>
          </p:cNvSpPr>
          <p:nvPr>
            <p:ph type="sldNum" sz="quarter" idx="12"/>
          </p:nvPr>
        </p:nvSpPr>
        <p:spPr/>
        <p:txBody>
          <a:bodyPr/>
          <a:lstStyle/>
          <a:p>
            <a:fld id="{5AE30089-857B-49A5-B388-EBA06AA130B6}"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lec # 27 &amp; 28</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SINGLE-FACILITY PLACEMENT PROBLEM</a:t>
            </a:r>
            <a:endParaRPr lang="en-US" dirty="0"/>
          </a:p>
        </p:txBody>
      </p:sp>
      <p:sp>
        <p:nvSpPr>
          <p:cNvPr id="3" name="Content Placeholder 2"/>
          <p:cNvSpPr>
            <a:spLocks noGrp="1"/>
          </p:cNvSpPr>
          <p:nvPr>
            <p:ph idx="1"/>
          </p:nvPr>
        </p:nvSpPr>
        <p:spPr/>
        <p:txBody>
          <a:bodyPr/>
          <a:lstStyle/>
          <a:p>
            <a:pPr>
              <a:buNone/>
            </a:pPr>
            <a:r>
              <a:rPr lang="en-US" b="1" dirty="0" smtClean="0"/>
              <a:t>Application to the Illustrative Problem 1:</a:t>
            </a:r>
          </a:p>
          <a:p>
            <a:r>
              <a:rPr lang="en-US" dirty="0" smtClean="0"/>
              <a:t>The total transportation cost matrix for this problem, generated in step 1, is given in table 2 on excel sheet.</a:t>
            </a:r>
          </a:p>
          <a:p>
            <a:r>
              <a:rPr lang="en-US" dirty="0" smtClean="0"/>
              <a:t>The last row, the total, is the sum of each column. Since the total cost for location 4 is the least, hence this site is selected, &amp; all the customers are assigned to this machine</a:t>
            </a:r>
            <a:endParaRPr lang="en-US" dirty="0"/>
          </a:p>
        </p:txBody>
      </p:sp>
      <p:sp>
        <p:nvSpPr>
          <p:cNvPr id="4" name="Date Placeholder 3"/>
          <p:cNvSpPr>
            <a:spLocks noGrp="1"/>
          </p:cNvSpPr>
          <p:nvPr>
            <p:ph type="dt" sz="half" idx="10"/>
          </p:nvPr>
        </p:nvSpPr>
        <p:spPr/>
        <p:txBody>
          <a:bodyPr/>
          <a:lstStyle/>
          <a:p>
            <a:r>
              <a:rPr lang="en-US" smtClean="0"/>
              <a:t>26/04/2013</a:t>
            </a:r>
            <a:endParaRPr lang="en-US"/>
          </a:p>
        </p:txBody>
      </p:sp>
      <p:sp>
        <p:nvSpPr>
          <p:cNvPr id="5" name="Slide Number Placeholder 4"/>
          <p:cNvSpPr>
            <a:spLocks noGrp="1"/>
          </p:cNvSpPr>
          <p:nvPr>
            <p:ph type="sldNum" sz="quarter" idx="12"/>
          </p:nvPr>
        </p:nvSpPr>
        <p:spPr/>
        <p:txBody>
          <a:bodyPr/>
          <a:lstStyle/>
          <a:p>
            <a:fld id="{5AE30089-857B-49A5-B388-EBA06AA130B6}"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lec # 27 &amp; 28</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MULTIPLE-FACILITY PLACEMENT PROBLEM</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Multiple-Facility problem is slightly more complicated.</a:t>
            </a:r>
          </a:p>
          <a:p>
            <a:r>
              <a:rPr lang="en-US" dirty="0" smtClean="0"/>
              <a:t>two familiar algorithms for such type of problems are:</a:t>
            </a:r>
          </a:p>
          <a:p>
            <a:pPr marL="971550" lvl="1" indent="-514350">
              <a:buFont typeface="+mj-lt"/>
              <a:buAutoNum type="alphaLcPeriod"/>
            </a:pPr>
            <a:r>
              <a:rPr lang="en-US" b="1" dirty="0" smtClean="0"/>
              <a:t>The Brute Force Method &amp; </a:t>
            </a:r>
          </a:p>
          <a:p>
            <a:pPr marL="971550" lvl="1" indent="-514350">
              <a:buFont typeface="+mj-lt"/>
              <a:buAutoNum type="alphaLcPeriod"/>
            </a:pPr>
            <a:r>
              <a:rPr lang="en-US" b="1" dirty="0" smtClean="0"/>
              <a:t>The Heuristic Approach</a:t>
            </a:r>
          </a:p>
          <a:p>
            <a:pPr marL="571500" indent="-514350"/>
            <a:r>
              <a:rPr lang="en-US" dirty="0" smtClean="0"/>
              <a:t>Brute force attacks the problem directly by setting up all possible combinations of locations &amp; calculating the minimum transportation cost for each customer to be served by each location combination. The best combination of locations is that which has the overall minimum cost when the totals for all the customers at each of the combination are compared . This procedure becomes </a:t>
            </a:r>
            <a:r>
              <a:rPr lang="en-US" dirty="0" err="1" smtClean="0"/>
              <a:t>unweildly</a:t>
            </a:r>
            <a:r>
              <a:rPr lang="en-US" dirty="0" smtClean="0"/>
              <a:t> when the number of possible combinations become large</a:t>
            </a:r>
            <a:endParaRPr lang="en-US" dirty="0"/>
          </a:p>
        </p:txBody>
      </p:sp>
      <p:sp>
        <p:nvSpPr>
          <p:cNvPr id="4" name="Date Placeholder 3"/>
          <p:cNvSpPr>
            <a:spLocks noGrp="1"/>
          </p:cNvSpPr>
          <p:nvPr>
            <p:ph type="dt" sz="half" idx="10"/>
          </p:nvPr>
        </p:nvSpPr>
        <p:spPr/>
        <p:txBody>
          <a:bodyPr/>
          <a:lstStyle/>
          <a:p>
            <a:r>
              <a:rPr lang="en-US" smtClean="0"/>
              <a:t>26/04/2013</a:t>
            </a:r>
            <a:endParaRPr lang="en-US"/>
          </a:p>
        </p:txBody>
      </p:sp>
      <p:sp>
        <p:nvSpPr>
          <p:cNvPr id="5" name="Slide Number Placeholder 4"/>
          <p:cNvSpPr>
            <a:spLocks noGrp="1"/>
          </p:cNvSpPr>
          <p:nvPr>
            <p:ph type="sldNum" sz="quarter" idx="12"/>
          </p:nvPr>
        </p:nvSpPr>
        <p:spPr/>
        <p:txBody>
          <a:bodyPr/>
          <a:lstStyle/>
          <a:p>
            <a:fld id="{5AE30089-857B-49A5-B388-EBA06AA130B6}"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lec # 27 &amp; 28</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MULTIPLE-FACILITY PLACEMENT PROBLEM</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AutoNum type="alphaLcPeriod"/>
            </a:pPr>
            <a:r>
              <a:rPr lang="en-US" b="1" dirty="0" smtClean="0"/>
              <a:t>BRUTE FORCE APPROACH.</a:t>
            </a:r>
          </a:p>
          <a:p>
            <a:pPr marL="514350" indent="-514350">
              <a:buNone/>
            </a:pPr>
            <a:r>
              <a:rPr lang="en-US" b="1" dirty="0" smtClean="0"/>
              <a:t>Steps of Procedure:</a:t>
            </a:r>
          </a:p>
          <a:p>
            <a:pPr marL="514350" indent="-514350">
              <a:buFont typeface="+mj-lt"/>
              <a:buAutoNum type="arabicPeriod"/>
            </a:pPr>
            <a:r>
              <a:rPr lang="en-US" dirty="0" smtClean="0"/>
              <a:t>Construct a demand cost table. An entry </a:t>
            </a:r>
            <a:r>
              <a:rPr lang="en-US" dirty="0" err="1" smtClean="0"/>
              <a:t>ij</a:t>
            </a:r>
            <a:r>
              <a:rPr lang="en-US" dirty="0" smtClean="0"/>
              <a:t> in the demand cost table represents the cost of allocating all the demand from source (customer)I to location j</a:t>
            </a:r>
          </a:p>
          <a:p>
            <a:pPr marL="514350" indent="-514350">
              <a:buFont typeface="+mj-lt"/>
              <a:buAutoNum type="arabicPeriod"/>
            </a:pPr>
            <a:r>
              <a:rPr lang="en-US" dirty="0" smtClean="0"/>
              <a:t>Formulate all (M/K) possible combinations</a:t>
            </a:r>
          </a:p>
          <a:p>
            <a:pPr marL="514350" indent="-514350">
              <a:buFont typeface="+mj-lt"/>
              <a:buAutoNum type="arabicPeriod"/>
            </a:pPr>
            <a:r>
              <a:rPr lang="en-US" dirty="0" smtClean="0"/>
              <a:t>In the first combination, determine the demand assignment by assigning demand to the facility where the cost of assignment  is the minimum, it is done in the following two manner:</a:t>
            </a:r>
          </a:p>
          <a:p>
            <a:pPr marL="514350" indent="-514350">
              <a:buFont typeface="+mj-lt"/>
              <a:buAutoNum type="arabicPeriod"/>
            </a:pPr>
            <a:endParaRPr lang="en-US" dirty="0"/>
          </a:p>
        </p:txBody>
      </p:sp>
      <p:sp>
        <p:nvSpPr>
          <p:cNvPr id="4" name="Date Placeholder 3"/>
          <p:cNvSpPr>
            <a:spLocks noGrp="1"/>
          </p:cNvSpPr>
          <p:nvPr>
            <p:ph type="dt" sz="half" idx="10"/>
          </p:nvPr>
        </p:nvSpPr>
        <p:spPr/>
        <p:txBody>
          <a:bodyPr/>
          <a:lstStyle/>
          <a:p>
            <a:r>
              <a:rPr lang="en-US" smtClean="0"/>
              <a:t>26/04/2013</a:t>
            </a:r>
            <a:endParaRPr lang="en-US"/>
          </a:p>
        </p:txBody>
      </p:sp>
      <p:sp>
        <p:nvSpPr>
          <p:cNvPr id="5" name="Footer Placeholder 4"/>
          <p:cNvSpPr>
            <a:spLocks noGrp="1"/>
          </p:cNvSpPr>
          <p:nvPr>
            <p:ph type="ftr" sz="quarter" idx="11"/>
          </p:nvPr>
        </p:nvSpPr>
        <p:spPr/>
        <p:txBody>
          <a:bodyPr/>
          <a:lstStyle/>
          <a:p>
            <a:r>
              <a:rPr lang="en-US" smtClean="0"/>
              <a:t>lec # 27 &amp; 28</a:t>
            </a:r>
            <a:endParaRPr lang="en-US"/>
          </a:p>
        </p:txBody>
      </p:sp>
      <p:sp>
        <p:nvSpPr>
          <p:cNvPr id="6" name="Slide Number Placeholder 5"/>
          <p:cNvSpPr>
            <a:spLocks noGrp="1"/>
          </p:cNvSpPr>
          <p:nvPr>
            <p:ph type="sldNum" sz="quarter" idx="12"/>
          </p:nvPr>
        </p:nvSpPr>
        <p:spPr/>
        <p:txBody>
          <a:bodyPr/>
          <a:lstStyle/>
          <a:p>
            <a:fld id="{5AE30089-857B-49A5-B388-EBA06AA130B6}"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991</Words>
  <Application>Microsoft Office PowerPoint</Application>
  <PresentationFormat>On-screen Show (4:3)</PresentationFormat>
  <Paragraphs>107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BASIC FACILITY LOCATION PROBLEMS</vt:lpstr>
      <vt:lpstr>BASIC FACILITY LOCATION PROBLEMS</vt:lpstr>
      <vt:lpstr>SINGLE-FACILITY PLACEMENT PROBLEM</vt:lpstr>
      <vt:lpstr>SINGLE-FACILITY PLACEMENT PROBLEM</vt:lpstr>
      <vt:lpstr>SINGLE-FACILITY PLACEMENT PROBLEM</vt:lpstr>
      <vt:lpstr>SINGLE-FACILITY PLACEMENT PROBLEM</vt:lpstr>
      <vt:lpstr>SINGLE-FACILITY PLACEMENT PROBLEM</vt:lpstr>
      <vt:lpstr>MULTIPLE-FACILITY PLACEMENT PROBLEM</vt:lpstr>
      <vt:lpstr>MULTIPLE-FACILITY PLACEMENT PROBLEM</vt:lpstr>
      <vt:lpstr>MULTIPLE-FACILITY PLACEMENT PROBLEM</vt:lpstr>
      <vt:lpstr>MULTIPLE-FACILITY PLACEMENT PROBLEM</vt:lpstr>
      <vt:lpstr>MULTIPLE-FACILITY PLACEMENT PROBLEM</vt:lpstr>
      <vt:lpstr>MULTIPLE-FACILITY PLACEMENT PROBLEM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kjhrgh</dc:title>
  <dc:creator>Engr. Gh. Sarwar</dc:creator>
  <cp:lastModifiedBy>Sarwar</cp:lastModifiedBy>
  <cp:revision>28</cp:revision>
  <dcterms:created xsi:type="dcterms:W3CDTF">2011-05-25T19:45:07Z</dcterms:created>
  <dcterms:modified xsi:type="dcterms:W3CDTF">2013-04-05T07:13:07Z</dcterms:modified>
</cp:coreProperties>
</file>