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lecture # 21 &amp; 22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F6E7F-1F8A-407A-8E5A-518A75E2E4B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batch:Industtrial 2009                           IFD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EA56A-4180-4FD5-80DB-8E2BDCCD2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876196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smtClean="0"/>
              <a:t>lecture # 21 &amp; 22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E177E07-94EF-49D5-9A57-5A5A2CFD412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smtClean="0"/>
              <a:t>batch:Industtrial 2009                           IFD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E911274-C0EC-4D7C-9737-984431A5D8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549480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11274-C0EC-4D7C-9737-984431A5D8B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batch:Industtrial 2009                           IFD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lecture # 21 &amp; 22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44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C2A2A-CD9F-4DC2-B485-2D7BDB554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MATERIAL HANDLING: PRINCIPLES &amp; EQUIPMENT DESCRIPTION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u="sng" dirty="0" smtClean="0"/>
              <a:t>Definition of Material Handling</a:t>
            </a:r>
            <a:r>
              <a:rPr lang="en-US" sz="3600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“ Material Handling embraces all of the basic operations involve in movement of bulk, packaged, &amp; individual products in semisolid or solid state by means of machinery, &amp; within the limits of place of business”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sz="2400" dirty="0" smtClean="0"/>
              <a:t>By: MHI (Material Handling Institute)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lec</a:t>
            </a:r>
            <a:r>
              <a:rPr lang="en-US" dirty="0" smtClean="0"/>
              <a:t> # 21 &amp; 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sz="3600" b="1" dirty="0" smtClean="0"/>
              <a:t>Cranes &amp; Hoists:</a:t>
            </a:r>
          </a:p>
          <a:p>
            <a:pPr marL="514350" indent="-514350">
              <a:buNone/>
            </a:pPr>
            <a:r>
              <a:rPr lang="en-US" b="1" u="sng" dirty="0" smtClean="0"/>
              <a:t>Monorail Cranes &amp; Hoists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monorail cran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438400"/>
            <a:ext cx="4038600" cy="3594100"/>
          </a:xfrm>
          <a:prstGeom prst="rect">
            <a:avLst/>
          </a:prstGeom>
        </p:spPr>
      </p:pic>
      <p:pic>
        <p:nvPicPr>
          <p:cNvPr id="8" name="Picture 7" descr="monorail crane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43134"/>
            <a:ext cx="3048000" cy="2666999"/>
          </a:xfrm>
          <a:prstGeom prst="rect">
            <a:avLst/>
          </a:prstGeom>
        </p:spPr>
      </p:pic>
      <p:pic>
        <p:nvPicPr>
          <p:cNvPr id="9" name="Picture 8" descr="monorail crane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3553642"/>
            <a:ext cx="2628900" cy="2685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sz="3600" b="1" dirty="0" smtClean="0"/>
              <a:t>2.	Cranes &amp; Hoists</a:t>
            </a:r>
            <a:endParaRPr lang="en-US" b="1" dirty="0" smtClean="0"/>
          </a:p>
          <a:p>
            <a:pPr algn="just">
              <a:buNone/>
            </a:pPr>
            <a:r>
              <a:rPr lang="en-US" b="1" u="sng" dirty="0" smtClean="0"/>
              <a:t>Advantages</a:t>
            </a:r>
            <a:r>
              <a:rPr lang="en-US" b="1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Lifting as well as transferring of material is possible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Interference with the work on the floor is minimized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Valuable floor space is saved for truck rather than being utilized for installation of handling equipment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Such equipment is capable of handling heavy loads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Such equipment can be used for loading &amp; unloading of materials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b="1" dirty="0" smtClean="0"/>
              <a:t>2.	Cranes &amp; Hoists</a:t>
            </a:r>
          </a:p>
          <a:p>
            <a:pPr algn="just">
              <a:buNone/>
            </a:pPr>
            <a:r>
              <a:rPr lang="en-US" b="1" u="sng" dirty="0" smtClean="0"/>
              <a:t>Disadvantages</a:t>
            </a:r>
            <a:r>
              <a:rPr lang="en-US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require heavy investment (especially bridge cranes)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serve a limited 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cranes move only in straight line &amp; thus can not make turns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Utilization may not be as high as desirable since cranes are used only for a short time during daily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operator has to be available for operating some types, such as bridge cranes</a:t>
            </a:r>
          </a:p>
          <a:p>
            <a:pPr marL="514350" indent="-514350">
              <a:buNone/>
            </a:pPr>
            <a:r>
              <a:rPr lang="en-US" b="1" u="sng" dirty="0" smtClean="0"/>
              <a:t>Applications:</a:t>
            </a:r>
          </a:p>
          <a:p>
            <a:pPr marL="514350" indent="-514350">
              <a:buNone/>
            </a:pPr>
            <a:r>
              <a:rPr lang="en-US" dirty="0" smtClean="0"/>
              <a:t>Shipyards &amp; heavy equipment production facilities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 startAt="3"/>
            </a:pPr>
            <a:r>
              <a:rPr lang="en-US" sz="3600" b="1" dirty="0" smtClean="0"/>
              <a:t>Trucks</a:t>
            </a:r>
            <a:endParaRPr lang="en-US" b="1" dirty="0" smtClean="0"/>
          </a:p>
          <a:p>
            <a:pPr marL="514350" indent="-514350" algn="just">
              <a:buNone/>
            </a:pPr>
            <a:r>
              <a:rPr lang="en-US" dirty="0" smtClean="0"/>
              <a:t>	Hand or Powered Trucks move loads over varying paths Examples of such Trucks include Lift Trucks, Fork Trucks, Trailer Trains, &amp; Automated Guided Vehicles</a:t>
            </a:r>
          </a:p>
          <a:p>
            <a:pPr marL="514350" indent="-514350"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sz="3600" b="1" dirty="0" smtClean="0"/>
              <a:t>Trucks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u="sng" dirty="0" smtClean="0"/>
              <a:t>Lift Trucks</a:t>
            </a:r>
            <a:r>
              <a:rPr lang="en-US" b="1" dirty="0" smtClean="0"/>
              <a:t>: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 descr="Lift truck. ser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752600"/>
            <a:ext cx="6400800" cy="4876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sz="3600" b="1" dirty="0" smtClean="0"/>
              <a:t>Trucks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u="sng" dirty="0" smtClean="0"/>
              <a:t>Hand Trucks</a:t>
            </a:r>
            <a:r>
              <a:rPr lang="en-US" b="1" dirty="0" smtClean="0"/>
              <a:t>:</a:t>
            </a:r>
          </a:p>
          <a:p>
            <a:pPr marL="514350" indent="-514350">
              <a:buNone/>
            </a:pPr>
            <a:endParaRPr lang="en-US" b="1" u="sng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 descr="hand truc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2238375"/>
            <a:ext cx="5448300" cy="4046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sz="3600" b="1" dirty="0" smtClean="0"/>
              <a:t>Trucks</a:t>
            </a:r>
            <a:endParaRPr lang="en-US" b="1" dirty="0" smtClean="0"/>
          </a:p>
          <a:p>
            <a:pPr marL="514350" indent="-514350">
              <a:buNone/>
            </a:pPr>
            <a:r>
              <a:rPr lang="en-US" sz="2800" b="1" u="sng" dirty="0" smtClean="0"/>
              <a:t>Fork Trucks</a:t>
            </a:r>
            <a:r>
              <a:rPr lang="en-US" sz="2800" b="1" dirty="0" smtClean="0"/>
              <a:t>:</a:t>
            </a:r>
          </a:p>
          <a:p>
            <a:pPr marL="514350" indent="-514350">
              <a:buNone/>
            </a:pPr>
            <a:endParaRPr lang="en-US" b="1" u="sng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 descr="fork tru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62" y="2286000"/>
            <a:ext cx="4747347" cy="3686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sz="3600" b="1" dirty="0" smtClean="0"/>
              <a:t>Trucks</a:t>
            </a:r>
          </a:p>
          <a:p>
            <a:pPr marL="514350" indent="-514350">
              <a:buNone/>
            </a:pPr>
            <a:r>
              <a:rPr lang="en-US" sz="2800" b="1" u="sng" dirty="0" smtClean="0"/>
              <a:t>Trailer Trains</a:t>
            </a:r>
            <a:r>
              <a:rPr lang="en-US" sz="2800" b="1" dirty="0" smtClean="0"/>
              <a:t>:</a:t>
            </a:r>
          </a:p>
          <a:p>
            <a:pPr marL="514350" indent="-514350">
              <a:buNone/>
            </a:pPr>
            <a:endParaRPr lang="en-US" sz="28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 descr="trailer tr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133600"/>
            <a:ext cx="5367338" cy="1752600"/>
          </a:xfrm>
          <a:prstGeom prst="rect">
            <a:avLst/>
          </a:prstGeom>
        </p:spPr>
      </p:pic>
      <p:pic>
        <p:nvPicPr>
          <p:cNvPr id="8" name="Picture 7" descr="trailer train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3858" y="4572000"/>
            <a:ext cx="5407742" cy="1676400"/>
          </a:xfrm>
          <a:prstGeom prst="rect">
            <a:avLst/>
          </a:prstGeom>
        </p:spPr>
      </p:pic>
      <p:pic>
        <p:nvPicPr>
          <p:cNvPr id="9" name="Picture 8" descr="trailer train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048000"/>
            <a:ext cx="2882232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3. Trucks</a:t>
            </a:r>
          </a:p>
          <a:p>
            <a:pPr>
              <a:buNone/>
            </a:pPr>
            <a:r>
              <a:rPr lang="en-US" b="1" u="sng" dirty="0" smtClean="0"/>
              <a:t>AGVs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 descr="AGV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857375"/>
            <a:ext cx="2257425" cy="2028825"/>
          </a:xfrm>
          <a:prstGeom prst="rect">
            <a:avLst/>
          </a:prstGeom>
        </p:spPr>
      </p:pic>
      <p:pic>
        <p:nvPicPr>
          <p:cNvPr id="8" name="Picture 7" descr="AGVs2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1" y="3733799"/>
            <a:ext cx="3048000" cy="2286001"/>
          </a:xfrm>
          <a:prstGeom prst="rect">
            <a:avLst/>
          </a:prstGeom>
        </p:spPr>
      </p:pic>
      <p:pic>
        <p:nvPicPr>
          <p:cNvPr id="9" name="Picture 8" descr="AGVs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018547"/>
            <a:ext cx="2209800" cy="2326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900" b="1" dirty="0" smtClean="0"/>
              <a:t>3. Trucks</a:t>
            </a:r>
            <a:endParaRPr lang="en-US" sz="3600" b="1" dirty="0" smtClean="0"/>
          </a:p>
          <a:p>
            <a:pPr>
              <a:buNone/>
            </a:pPr>
            <a:r>
              <a:rPr lang="en-US" b="1" u="sng" dirty="0" smtClean="0"/>
              <a:t>Advantages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They are not require to follow a fixed path of movement &amp; therefore can be used any where on the floor where space permits</a:t>
            </a:r>
          </a:p>
          <a:p>
            <a:r>
              <a:rPr lang="en-US" dirty="0" smtClean="0"/>
              <a:t>They are capable of loading, unloading, &amp; lifting, in addition to transferring material</a:t>
            </a:r>
          </a:p>
          <a:p>
            <a:r>
              <a:rPr lang="en-US" dirty="0" smtClean="0"/>
              <a:t>Because of their unrestricted mobility, which allows them to serve different areas, trucks can achieve high utilization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 OF MH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 typeface="+mj-lt"/>
              <a:buAutoNum type="arabicPeriod"/>
            </a:pPr>
            <a:r>
              <a:rPr lang="en-US" dirty="0" smtClean="0"/>
              <a:t>To increase efficiency of material flow by ensuring availability of materials when &amp; where they needed</a:t>
            </a:r>
          </a:p>
          <a:p>
            <a:pPr marL="571500" indent="-571500" algn="just">
              <a:buFont typeface="+mj-lt"/>
              <a:buAutoNum type="arabicPeriod"/>
            </a:pPr>
            <a:r>
              <a:rPr lang="en-US" dirty="0" smtClean="0"/>
              <a:t>To reduce MH cost</a:t>
            </a:r>
          </a:p>
          <a:p>
            <a:pPr marL="571500" indent="-571500" algn="just">
              <a:buFont typeface="+mj-lt"/>
              <a:buAutoNum type="arabicPeriod"/>
            </a:pPr>
            <a:r>
              <a:rPr lang="en-US" dirty="0" smtClean="0"/>
              <a:t>To improve facilities utilization</a:t>
            </a:r>
          </a:p>
          <a:p>
            <a:pPr marL="571500" indent="-571500" algn="just">
              <a:buFont typeface="+mj-lt"/>
              <a:buAutoNum type="arabicPeriod"/>
            </a:pPr>
            <a:r>
              <a:rPr lang="en-US" dirty="0" smtClean="0"/>
              <a:t>To improve safety &amp; working conditions</a:t>
            </a:r>
          </a:p>
          <a:p>
            <a:pPr marL="571500" indent="-571500" algn="just">
              <a:buFont typeface="+mj-lt"/>
              <a:buAutoNum type="arabicPeriod"/>
            </a:pPr>
            <a:r>
              <a:rPr lang="en-US" dirty="0" smtClean="0"/>
              <a:t>To facilitate mfg processes</a:t>
            </a:r>
          </a:p>
          <a:p>
            <a:pPr marL="571500" indent="-571500" algn="just">
              <a:buFont typeface="+mj-lt"/>
              <a:buAutoNum type="arabicPeriod"/>
            </a:pPr>
            <a:r>
              <a:rPr lang="en-US" dirty="0" smtClean="0"/>
              <a:t>To increase productivity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900" b="1" dirty="0" smtClean="0"/>
              <a:t>3. Trucks</a:t>
            </a:r>
            <a:endParaRPr lang="en-US" sz="3600" b="1" dirty="0" smtClean="0"/>
          </a:p>
          <a:p>
            <a:pPr>
              <a:buNone/>
            </a:pPr>
            <a:r>
              <a:rPr lang="en-US" b="1" u="sng" dirty="0" smtClean="0"/>
              <a:t>Disadvantages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They cannot handle heavy loads</a:t>
            </a:r>
          </a:p>
          <a:p>
            <a:r>
              <a:rPr lang="en-US" dirty="0" smtClean="0"/>
              <a:t>They limited capacity per trip</a:t>
            </a:r>
          </a:p>
          <a:p>
            <a:r>
              <a:rPr lang="en-US" dirty="0" smtClean="0"/>
              <a:t>Aisles are require; other wise the trucks will interfere with the work on the floor</a:t>
            </a:r>
          </a:p>
          <a:p>
            <a:r>
              <a:rPr lang="en-US" dirty="0" smtClean="0"/>
              <a:t>Most trucks have to be driven by an operator</a:t>
            </a:r>
          </a:p>
          <a:p>
            <a:r>
              <a:rPr lang="en-US" dirty="0" smtClean="0"/>
              <a:t>Trucks do not allow handling to be combined with processing &amp; inspection, as other type of </a:t>
            </a:r>
            <a:r>
              <a:rPr lang="en-US" dirty="0" err="1" smtClean="0"/>
              <a:t>eqpt</a:t>
            </a:r>
            <a:r>
              <a:rPr lang="en-US" dirty="0" smtClean="0"/>
              <a:t> do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DEGREE OF MACHANIZATION IN MH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MH System can be completely manual or fully automated; </a:t>
            </a:r>
          </a:p>
          <a:p>
            <a:pPr algn="just"/>
            <a:r>
              <a:rPr lang="en-US" dirty="0" smtClean="0"/>
              <a:t>Different degrees of mechanization also exist between these two </a:t>
            </a:r>
            <a:r>
              <a:rPr lang="en-US" dirty="0" err="1" smtClean="0"/>
              <a:t>extrems</a:t>
            </a:r>
            <a:endParaRPr lang="en-US" dirty="0" smtClean="0"/>
          </a:p>
          <a:p>
            <a:pPr algn="just"/>
            <a:r>
              <a:rPr lang="en-US" dirty="0" smtClean="0"/>
              <a:t>Level of Mechanization in MH System is classified with respect of Source of power for handling, degree of human involvement &amp; computers in operating the </a:t>
            </a:r>
            <a:r>
              <a:rPr lang="en-US" dirty="0" err="1" smtClean="0"/>
              <a:t>eqpt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DEGREE OF MACHANIZATION IN MH</a:t>
            </a:r>
            <a:r>
              <a:rPr lang="en-US" sz="4000" b="1" dirty="0" smtClean="0"/>
              <a:t> </a:t>
            </a:r>
            <a:r>
              <a:rPr lang="en-US" sz="2400" b="1" dirty="0" smtClean="0"/>
              <a:t>(Cont..)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300" b="1" dirty="0" smtClean="0"/>
              <a:t>Level of Mechanization can be classified as: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400" b="1" i="1" dirty="0" smtClean="0"/>
              <a:t> Manual &amp; Dependent on Physical Effort:</a:t>
            </a:r>
          </a:p>
          <a:p>
            <a:pPr marL="514350" indent="-514350" algn="just">
              <a:buNone/>
            </a:pPr>
            <a:r>
              <a:rPr lang="en-US" dirty="0" smtClean="0"/>
              <a:t>	This level also includes manually driven equipment such as hand truck</a:t>
            </a:r>
          </a:p>
          <a:p>
            <a:pPr marL="514350" indent="-514350" algn="just">
              <a:buAutoNum type="arabicPeriod" startAt="2"/>
            </a:pPr>
            <a:r>
              <a:rPr lang="en-US" sz="3400" b="1" i="1" dirty="0" smtClean="0"/>
              <a:t>Mechanized:</a:t>
            </a:r>
          </a:p>
          <a:p>
            <a:pPr marL="514350" indent="-514350" algn="just">
              <a:buNone/>
            </a:pPr>
            <a:r>
              <a:rPr lang="en-US" dirty="0" smtClean="0"/>
              <a:t>	Power instead of physical effort is used for driving the </a:t>
            </a:r>
            <a:r>
              <a:rPr lang="en-US" dirty="0" err="1" smtClean="0"/>
              <a:t>eqpt</a:t>
            </a:r>
            <a:r>
              <a:rPr lang="en-US" dirty="0" smtClean="0"/>
              <a:t>. Some trucks, conveyors, &amp; cranes fall into this level. Here operators are needed for operating the </a:t>
            </a:r>
            <a:r>
              <a:rPr lang="en-US" dirty="0" err="1" smtClean="0"/>
              <a:t>eqpt</a:t>
            </a:r>
            <a:r>
              <a:rPr lang="en-US" dirty="0" smtClean="0"/>
              <a:t> as opposed providing the power</a:t>
            </a:r>
          </a:p>
          <a:p>
            <a:pPr marL="514350" indent="-514350" algn="just">
              <a:buNone/>
            </a:pPr>
            <a:r>
              <a:rPr lang="en-US" dirty="0" smtClean="0"/>
              <a:t>3. 	</a:t>
            </a:r>
            <a:r>
              <a:rPr lang="en-US" sz="3400" b="1" i="1" dirty="0" smtClean="0"/>
              <a:t>Mechanized Complemented with Computers:</a:t>
            </a:r>
            <a:endParaRPr lang="en-US" b="1" i="1" dirty="0" smtClean="0"/>
          </a:p>
          <a:p>
            <a:pPr marL="514350" indent="-514350" algn="just">
              <a:buNone/>
            </a:pPr>
            <a:r>
              <a:rPr lang="en-US" dirty="0" smtClean="0"/>
              <a:t>	It is an extension of 2</a:t>
            </a:r>
            <a:r>
              <a:rPr lang="en-US" baseline="30000" dirty="0" smtClean="0"/>
              <a:t>nd</a:t>
            </a:r>
            <a:r>
              <a:rPr lang="en-US" dirty="0" smtClean="0"/>
              <a:t> level</a:t>
            </a:r>
          </a:p>
          <a:p>
            <a:pPr marL="514350" indent="-514350" algn="just">
              <a:buNone/>
            </a:pPr>
            <a:r>
              <a:rPr lang="en-US" dirty="0" smtClean="0"/>
              <a:t>	The function of the computers is to generate documents specifying the Moves &amp; Operations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700" b="1" dirty="0" smtClean="0"/>
              <a:t>DEGREE OF MACHANIZATION IN MH</a:t>
            </a:r>
            <a:r>
              <a:rPr lang="en-US" sz="4800" b="1" dirty="0" smtClean="0"/>
              <a:t> </a:t>
            </a:r>
            <a:r>
              <a:rPr lang="en-US" sz="32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Level of Mechanization can be classified as:</a:t>
            </a:r>
          </a:p>
          <a:p>
            <a:pPr algn="just">
              <a:buNone/>
            </a:pPr>
            <a:r>
              <a:rPr lang="en-US" b="1" i="1" dirty="0" smtClean="0"/>
              <a:t>4. Automated: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smtClean="0"/>
              <a:t>Minimum human intervention is used for driving &amp; operating the </a:t>
            </a:r>
            <a:r>
              <a:rPr lang="en-US" sz="2800" dirty="0" err="1" smtClean="0"/>
              <a:t>eqpt</a:t>
            </a:r>
            <a:r>
              <a:rPr lang="en-US" sz="2800" dirty="0" smtClean="0"/>
              <a:t>, &amp; most of these functions are performed by computers.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b="1" i="1" dirty="0" smtClean="0"/>
              <a:t>Examples includes Conveyors, AGVs, &amp; AS/RS</a:t>
            </a:r>
          </a:p>
          <a:p>
            <a:pPr algn="just">
              <a:buNone/>
            </a:pPr>
            <a:r>
              <a:rPr lang="en-US" sz="2800" dirty="0" smtClean="0"/>
              <a:t>	The equipment usually receives instructions form key boards, pushbuttons, &amp; tape or card readers 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700" b="1" dirty="0" smtClean="0"/>
              <a:t>DEGREE OF MACHANIZATION IN MH</a:t>
            </a:r>
            <a:r>
              <a:rPr lang="en-US" sz="5400" b="1" dirty="0" smtClean="0"/>
              <a:t> </a:t>
            </a:r>
            <a:r>
              <a:rPr lang="en-US" sz="36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None/>
            </a:pPr>
            <a:r>
              <a:rPr lang="en-US" b="1" dirty="0" smtClean="0"/>
              <a:t>Level of Mechanization can be classified as:</a:t>
            </a:r>
          </a:p>
          <a:p>
            <a:pPr marL="514350" indent="-514350" algn="just">
              <a:buAutoNum type="arabicPeriod" startAt="5"/>
            </a:pPr>
            <a:r>
              <a:rPr lang="en-US" sz="3600" b="1" i="1" dirty="0" smtClean="0"/>
              <a:t>Fully Automated</a:t>
            </a:r>
            <a:r>
              <a:rPr lang="en-US" sz="3600" b="1" dirty="0" smtClean="0"/>
              <a:t>:</a:t>
            </a:r>
          </a:p>
          <a:p>
            <a:pPr marL="514350" indent="-514350" algn="just">
              <a:buNone/>
            </a:pPr>
            <a:r>
              <a:rPr lang="en-US" dirty="0" smtClean="0"/>
              <a:t>	This level is similar to the 4</a:t>
            </a:r>
            <a:r>
              <a:rPr lang="en-US" baseline="30000" dirty="0" smtClean="0"/>
              <a:t>th</a:t>
            </a:r>
            <a:r>
              <a:rPr lang="en-US" dirty="0" smtClean="0"/>
              <a:t> level, but computers perform the additional task of on-line control, thus eliminating the need for human intervention</a:t>
            </a:r>
          </a:p>
          <a:p>
            <a:pPr marL="514350" indent="-514350" algn="just">
              <a:buNone/>
            </a:pPr>
            <a:r>
              <a:rPr lang="en-US" b="1" i="1" dirty="0" smtClean="0"/>
              <a:t>The cost &amp; complexity of designing the system </a:t>
            </a:r>
          </a:p>
          <a:p>
            <a:pPr marL="514350" indent="-514350" algn="just">
              <a:buNone/>
            </a:pPr>
            <a:r>
              <a:rPr lang="en-US" b="1" i="1" dirty="0" smtClean="0"/>
              <a:t>increases as the degree of mechanization</a:t>
            </a:r>
          </a:p>
          <a:p>
            <a:pPr marL="514350" indent="-514350" algn="just">
              <a:buNone/>
            </a:pPr>
            <a:r>
              <a:rPr lang="en-US" b="1" i="1" dirty="0" smtClean="0"/>
              <a:t> increases. However, efficiency of operations &amp; </a:t>
            </a:r>
          </a:p>
          <a:p>
            <a:pPr marL="514350" indent="-514350" algn="just">
              <a:buNone/>
            </a:pPr>
            <a:r>
              <a:rPr lang="en-US" b="1" i="1" dirty="0" smtClean="0"/>
              <a:t>labor savings can result</a:t>
            </a:r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UNIT LOAD CONCEPT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Unit Load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“ It is defined as number of items arranged such that they can be handled as a single object”</a:t>
            </a:r>
          </a:p>
          <a:p>
            <a:pPr>
              <a:buNone/>
            </a:pPr>
            <a:r>
              <a:rPr lang="en-US" b="1" i="1" dirty="0" smtClean="0"/>
              <a:t>Unit load can be accomplished by: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err="1" smtClean="0"/>
              <a:t>Palletization</a:t>
            </a:r>
            <a:r>
              <a:rPr lang="en-US" dirty="0" smtClean="0"/>
              <a:t>: It is assembling &amp; Securing of individual items on a platform that can be moved by a truck or a crane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6" descr="palle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495800"/>
            <a:ext cx="2438400" cy="1905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6096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Palllet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UNIT LOAD CONCEPT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Unit load can be accomplished by:</a:t>
            </a:r>
          </a:p>
          <a:p>
            <a:pPr>
              <a:buNone/>
            </a:pPr>
            <a:r>
              <a:rPr lang="en-US" b="1" dirty="0" smtClean="0"/>
              <a:t>2. Unitization: </a:t>
            </a:r>
            <a:r>
              <a:rPr lang="en-US" dirty="0" smtClean="0"/>
              <a:t>It is also the assembling of goods, but as one compact load. Unlike </a:t>
            </a:r>
            <a:r>
              <a:rPr lang="en-US" dirty="0" err="1" smtClean="0"/>
              <a:t>Palletization</a:t>
            </a:r>
            <a:r>
              <a:rPr lang="en-US" dirty="0" smtClean="0"/>
              <a:t> additional materials are used for packaging &amp; wrapping the items as a complete unit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6" descr="unit 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3733800"/>
            <a:ext cx="47244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UNIT LOAD CONCEPT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Unit load can be accomplished by:</a:t>
            </a:r>
          </a:p>
          <a:p>
            <a:pPr>
              <a:buNone/>
            </a:pPr>
            <a:r>
              <a:rPr lang="en-US" b="1" dirty="0" smtClean="0"/>
              <a:t>3. Containerization</a:t>
            </a:r>
            <a:r>
              <a:rPr lang="en-US" dirty="0" smtClean="0"/>
              <a:t>: It is assembling of items in a box or a bin. It is most suitable for use with conveyors, especially for small items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6" descr="unit load contai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657600"/>
            <a:ext cx="4038600" cy="2677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UNIT LOAD CONCEPT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the factors that influence the solution of the unit load type are the weight, size, &amp; shape of the material; compatibility with the material handling equipment; cost of the unit load; &amp; the additional functions provided by the unit load stacking &amp; protection of material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PRINCIPLES OF MH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There are no definite rules that can be followed for achieving a successful material –handling system.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There are, however, several guidelines that can result in reducing the system cost &amp; in enhancing efficiency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These guidelines are known as Principles of Material Handling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There are 20 Principle of Material Handling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All Equipments in  MH are classified in three main types, </a:t>
            </a:r>
            <a:r>
              <a:rPr lang="en-US" dirty="0" err="1" smtClean="0"/>
              <a:t>i.e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Conveyors: </a:t>
            </a:r>
          </a:p>
          <a:p>
            <a:pPr algn="just">
              <a:buNone/>
            </a:pPr>
            <a:r>
              <a:rPr lang="en-US" dirty="0" smtClean="0"/>
              <a:t>	Conveyors are used for moving materials continuously over a fixed path. Examples of different conveyors are; roller, belt, &amp; chute conveyors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PRINCIPLES OF MH </a:t>
            </a:r>
            <a:r>
              <a:rPr lang="en-US" sz="2700" b="1" dirty="0" smtClean="0"/>
              <a:t>(Cont..)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 b="1" dirty="0" smtClean="0"/>
              <a:t>Planning:</a:t>
            </a:r>
            <a:r>
              <a:rPr lang="en-US" dirty="0" smtClean="0"/>
              <a:t> </a:t>
            </a:r>
            <a:r>
              <a:rPr lang="en-US" sz="2400" dirty="0" smtClean="0"/>
              <a:t>Plan all MH &amp; Storage activities to obtain maximum overall </a:t>
            </a:r>
            <a:r>
              <a:rPr lang="en-US" sz="2400" dirty="0" smtClean="0"/>
              <a:t>operating </a:t>
            </a:r>
            <a:r>
              <a:rPr lang="en-US" sz="2400" dirty="0" smtClean="0"/>
              <a:t>efficiency</a:t>
            </a:r>
          </a:p>
          <a:p>
            <a:pPr marL="514350" indent="-514350" algn="just">
              <a:buAutoNum type="arabicPeriod"/>
            </a:pPr>
            <a:r>
              <a:rPr lang="en-US" b="1" dirty="0" smtClean="0"/>
              <a:t>System Flow:</a:t>
            </a:r>
            <a:r>
              <a:rPr lang="en-US" dirty="0" smtClean="0"/>
              <a:t> </a:t>
            </a:r>
            <a:r>
              <a:rPr lang="en-US" sz="2400" dirty="0" smtClean="0"/>
              <a:t>Integrate as many handling activities as is practical into a coordinated system of operations covering vendor, receiving, storage, production, inspection, packaging, warehousing, shipping, transportation, &amp; customer</a:t>
            </a:r>
            <a:endParaRPr lang="en-US" dirty="0"/>
          </a:p>
        </p:txBody>
      </p:sp>
      <p:pic>
        <p:nvPicPr>
          <p:cNvPr id="9" name="Picture 8" descr="material flow process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872120"/>
            <a:ext cx="3124200" cy="2071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PRINCIPLES OF MH </a:t>
            </a:r>
            <a:r>
              <a:rPr lang="en-US" sz="27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 startAt="3"/>
            </a:pPr>
            <a:r>
              <a:rPr lang="en-US" sz="3600" b="1" dirty="0" smtClean="0"/>
              <a:t>Material Flow: </a:t>
            </a:r>
            <a:r>
              <a:rPr lang="en-US" dirty="0" smtClean="0"/>
              <a:t>Provide an operation sequence &amp; equipment layout optimizing material flow</a:t>
            </a:r>
          </a:p>
          <a:p>
            <a:pPr marL="514350" indent="-514350" algn="just">
              <a:buAutoNum type="arabicPeriod" startAt="3"/>
            </a:pPr>
            <a:r>
              <a:rPr lang="en-US" sz="3600" b="1" dirty="0" smtClean="0"/>
              <a:t>Simplification:</a:t>
            </a:r>
            <a:r>
              <a:rPr lang="en-US" dirty="0" smtClean="0"/>
              <a:t> Simplify handling by reducing, eliminating, or combining unnecessary movements &amp;/or equipment</a:t>
            </a:r>
          </a:p>
          <a:p>
            <a:pPr marL="514350" indent="-514350" algn="just">
              <a:buAutoNum type="arabicPeriod" startAt="3"/>
            </a:pPr>
            <a:r>
              <a:rPr lang="en-US" sz="3600" b="1" dirty="0" smtClean="0"/>
              <a:t>Gravity:</a:t>
            </a:r>
            <a:r>
              <a:rPr lang="en-US" dirty="0" smtClean="0"/>
              <a:t>	Use gravity to material handling whenever practical</a:t>
            </a:r>
          </a:p>
          <a:p>
            <a:pPr marL="514350" indent="-514350" algn="just">
              <a:buAutoNum type="arabicPeriod" startAt="3"/>
            </a:pPr>
            <a:r>
              <a:rPr lang="en-US" sz="3600" b="1" dirty="0" smtClean="0"/>
              <a:t>Space Utilization: </a:t>
            </a:r>
            <a:r>
              <a:rPr lang="en-US" dirty="0" smtClean="0"/>
              <a:t>Make optimum utilization of the building cube</a:t>
            </a:r>
          </a:p>
          <a:p>
            <a:pPr marL="514350" indent="-514350" algn="just">
              <a:buAutoNum type="arabicPeriod" startAt="3"/>
            </a:pPr>
            <a:r>
              <a:rPr lang="en-US" sz="3600" b="1" dirty="0" smtClean="0"/>
              <a:t>Unit Size:</a:t>
            </a:r>
            <a:r>
              <a:rPr lang="en-US" dirty="0" smtClean="0"/>
              <a:t>	Increase the quantity, size or weight of unit loads or flow rate</a:t>
            </a:r>
          </a:p>
          <a:p>
            <a:pPr marL="514350" indent="-514350" algn="just">
              <a:buAutoNum type="arabicPeriod" startAt="3"/>
            </a:pPr>
            <a:r>
              <a:rPr lang="en-US" sz="3600" b="1" dirty="0" smtClean="0"/>
              <a:t>Mechanization:</a:t>
            </a:r>
            <a:r>
              <a:rPr lang="en-US" dirty="0" smtClean="0"/>
              <a:t>	Mechanize handling operations</a:t>
            </a:r>
          </a:p>
          <a:p>
            <a:pPr marL="514350" indent="-514350" algn="just">
              <a:buAutoNum type="arabicPeriod" startAt="3"/>
            </a:pPr>
            <a:r>
              <a:rPr lang="en-US" sz="3600" b="1" dirty="0" smtClean="0"/>
              <a:t>Automation:</a:t>
            </a:r>
            <a:r>
              <a:rPr lang="en-US" sz="4000" b="1" dirty="0" smtClean="0"/>
              <a:t> </a:t>
            </a:r>
            <a:r>
              <a:rPr lang="en-US" dirty="0" smtClean="0"/>
              <a:t>Provide automation to include production, handling &amp; storage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PRINCIPLES OF MH </a:t>
            </a:r>
            <a:r>
              <a:rPr lang="en-US" sz="27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3300" b="1" dirty="0" smtClean="0"/>
              <a:t>10. Equipment Selection: </a:t>
            </a:r>
            <a:r>
              <a:rPr lang="en-US" dirty="0" smtClean="0"/>
              <a:t>In selecting handling equipment, consider all aspects of the material handled, the movement, &amp; the method to be used</a:t>
            </a:r>
          </a:p>
          <a:p>
            <a:pPr marL="514350" indent="-514350" algn="just">
              <a:buAutoNum type="arabicPeriod" startAt="11"/>
            </a:pPr>
            <a:r>
              <a:rPr lang="en-US" sz="3300" b="1" dirty="0" smtClean="0"/>
              <a:t>Standardization:  </a:t>
            </a:r>
            <a:r>
              <a:rPr lang="en-US" dirty="0" smtClean="0"/>
              <a:t>Standardize handling methods as well as type &amp; sizes of handling equipment</a:t>
            </a:r>
          </a:p>
          <a:p>
            <a:pPr marL="514350" indent="-514350" algn="just">
              <a:buAutoNum type="arabicPeriod" startAt="11"/>
            </a:pPr>
            <a:r>
              <a:rPr lang="en-US" sz="3300" b="1" dirty="0" smtClean="0"/>
              <a:t> Adaptability:</a:t>
            </a:r>
            <a:r>
              <a:rPr lang="en-US" dirty="0" smtClean="0"/>
              <a:t>	Use methods &amp; equipment that can best perform a variety of tasks &amp; applications when special-purpose equipment is not justified</a:t>
            </a:r>
          </a:p>
          <a:p>
            <a:pPr marL="514350" indent="-514350" algn="just">
              <a:buAutoNum type="arabicPeriod" startAt="11"/>
            </a:pPr>
            <a:r>
              <a:rPr lang="en-US" sz="3300" b="1" dirty="0" smtClean="0"/>
              <a:t> Dead Weight:</a:t>
            </a:r>
            <a:r>
              <a:rPr lang="en-US" dirty="0" smtClean="0"/>
              <a:t>	Reduce the ratio of dead weight of mobile handling equipment to load carried</a:t>
            </a:r>
          </a:p>
          <a:p>
            <a:pPr marL="514350" indent="-514350" algn="just">
              <a:buAutoNum type="arabicPeriod" startAt="11"/>
            </a:pPr>
            <a:r>
              <a:rPr lang="en-US" sz="3300" b="1" dirty="0" smtClean="0"/>
              <a:t>Utilization:  </a:t>
            </a:r>
            <a:r>
              <a:rPr lang="en-US" dirty="0" smtClean="0"/>
              <a:t>Plan for optimum utilization of handling equipment &amp; manpower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PRINCIPLES OF MH </a:t>
            </a:r>
            <a:r>
              <a:rPr lang="en-US" sz="27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100" b="1" dirty="0" smtClean="0"/>
              <a:t>15. Maintenance: </a:t>
            </a:r>
            <a:r>
              <a:rPr lang="en-US" dirty="0" smtClean="0"/>
              <a:t>Plan for preventive maintenance &amp; schedule repairs of all handling equipments</a:t>
            </a:r>
          </a:p>
          <a:p>
            <a:pPr>
              <a:buNone/>
            </a:pPr>
            <a:r>
              <a:rPr lang="en-US" sz="3100" b="1" dirty="0" smtClean="0"/>
              <a:t>16. Obsolescence: </a:t>
            </a:r>
            <a:r>
              <a:rPr lang="en-US" dirty="0" smtClean="0"/>
              <a:t>Replace obsolete handling methods &amp; equipment when more efficient methods of equipment will improve operations</a:t>
            </a:r>
          </a:p>
          <a:p>
            <a:pPr>
              <a:buNone/>
            </a:pPr>
            <a:r>
              <a:rPr lang="en-US" sz="3100" b="1" dirty="0" smtClean="0"/>
              <a:t>17. Control: </a:t>
            </a:r>
            <a:r>
              <a:rPr lang="en-US" dirty="0" smtClean="0"/>
              <a:t>Use material Handling activities to improve control of production, inventory &amp; order handling</a:t>
            </a:r>
          </a:p>
          <a:p>
            <a:pPr>
              <a:buNone/>
            </a:pPr>
            <a:r>
              <a:rPr lang="en-US" sz="3100" b="1" dirty="0" smtClean="0"/>
              <a:t>18. Capacity: </a:t>
            </a:r>
            <a:r>
              <a:rPr lang="en-US" dirty="0" smtClean="0"/>
              <a:t>Use handling equipment to help achieve the desired production capacity</a:t>
            </a:r>
          </a:p>
          <a:p>
            <a:pPr>
              <a:buNone/>
            </a:pPr>
            <a:r>
              <a:rPr lang="en-US" sz="3100" b="1" dirty="0" smtClean="0"/>
              <a:t>19. Performance:</a:t>
            </a:r>
            <a:r>
              <a:rPr lang="en-US" sz="3100" dirty="0" smtClean="0"/>
              <a:t> </a:t>
            </a:r>
            <a:r>
              <a:rPr lang="en-US" dirty="0" smtClean="0"/>
              <a:t>Determine the effectiveness of handling performance in terms of expense per unit handled</a:t>
            </a:r>
          </a:p>
          <a:p>
            <a:pPr>
              <a:buNone/>
            </a:pPr>
            <a:r>
              <a:rPr lang="en-US" sz="3300" b="1" dirty="0" smtClean="0"/>
              <a:t>20. Safety:</a:t>
            </a:r>
            <a:r>
              <a:rPr lang="en-US" dirty="0" smtClean="0"/>
              <a:t> Provide suitable methods &amp; equipment for safe handling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MH EQUIPMENT TYPES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Belt conveyor 			</a:t>
            </a:r>
            <a:r>
              <a:rPr lang="en-US" dirty="0" err="1" smtClean="0"/>
              <a:t>Conveyor</a:t>
            </a:r>
            <a:r>
              <a:rPr lang="en-US" dirty="0" smtClean="0"/>
              <a:t> m/</a:t>
            </a:r>
            <a:r>
              <a:rPr lang="en-US" dirty="0" err="1" smtClean="0"/>
              <a:t>cs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Handconveyor</a:t>
            </a:r>
            <a:r>
              <a:rPr lang="en-US" dirty="0" smtClean="0"/>
              <a:t>			Roller Conveyor</a:t>
            </a:r>
          </a:p>
          <a:p>
            <a:pPr>
              <a:buNone/>
            </a:pPr>
            <a:r>
              <a:rPr lang="en-US" dirty="0" smtClean="0"/>
              <a:t>Hand Conveyor			Roller Conveyor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 descr="conveyor.be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057400"/>
            <a:ext cx="3024934" cy="2057400"/>
          </a:xfrm>
          <a:prstGeom prst="rect">
            <a:avLst/>
          </a:prstGeom>
        </p:spPr>
      </p:pic>
      <p:pic>
        <p:nvPicPr>
          <p:cNvPr id="8" name="Picture 7" descr="roller conveyor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4724400"/>
            <a:ext cx="4495800" cy="1752600"/>
          </a:xfrm>
          <a:prstGeom prst="rect">
            <a:avLst/>
          </a:prstGeom>
        </p:spPr>
      </p:pic>
      <p:pic>
        <p:nvPicPr>
          <p:cNvPr id="9" name="Picture 8" descr="hand conveyo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" y="4552950"/>
            <a:ext cx="2581275" cy="1771650"/>
          </a:xfrm>
          <a:prstGeom prst="rect">
            <a:avLst/>
          </a:prstGeom>
        </p:spPr>
      </p:pic>
      <p:pic>
        <p:nvPicPr>
          <p:cNvPr id="10" name="Picture 9" descr="conveyor mchn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1752600"/>
            <a:ext cx="3962399" cy="2209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/>
              <a:t>1.	Conveyors: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u="sng" dirty="0" smtClean="0"/>
              <a:t>Advantage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Permits high capacity for moving large number of items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Their speed is adjustable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Handling combined with other activities such as processing &amp; inspection is possible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They are versatile &amp; can be on floor or overhead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Temporary storage of loads b/w work station is possible (particularly overhead conveyors)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Load transfer is automatic &amp; does not require the assistance of many operators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Straight line paths or aisles are not required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Utilization of the cube is feasible through the use of overhead conveyors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900" b="1" dirty="0" smtClean="0"/>
              <a:t>1.	Conveyors:</a:t>
            </a:r>
            <a:endParaRPr lang="en-US" b="1" dirty="0" smtClean="0"/>
          </a:p>
          <a:p>
            <a:pPr>
              <a:buNone/>
            </a:pPr>
            <a:r>
              <a:rPr lang="en-US" b="1" u="sng" dirty="0" smtClean="0"/>
              <a:t>Disadvantages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They allow a fixed path, serving only limited areas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Bottlenecks can develop in the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 breakdown in any part of the conveyor stops the entire 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Since conveyors are fixed in position, they hinder the movement of mobile equipment on the floor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 startAt="2"/>
            </a:pPr>
            <a:r>
              <a:rPr lang="en-US" sz="3600" b="1" dirty="0" smtClean="0"/>
              <a:t>Cranes &amp; Hoists</a:t>
            </a:r>
            <a:endParaRPr lang="en-US" b="1" dirty="0" smtClean="0"/>
          </a:p>
          <a:p>
            <a:pPr marL="514350" indent="-514350" algn="just">
              <a:buNone/>
            </a:pPr>
            <a:r>
              <a:rPr lang="en-US" dirty="0" smtClean="0"/>
              <a:t>	Cranes &amp; Hoists are items of overhead equipment for moving loads intermittently within a limited area. Bridge cranes, monorail cranes, &amp; hoists are examples of this basic equipment type</a:t>
            </a:r>
          </a:p>
          <a:p>
            <a:pPr marL="514350" indent="-514350"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sz="4000" b="1" dirty="0" smtClean="0"/>
              <a:t>Cranes &amp; Hoist</a:t>
            </a:r>
            <a:r>
              <a:rPr lang="en-US" b="1" dirty="0" smtClean="0"/>
              <a:t>s:</a:t>
            </a:r>
          </a:p>
          <a:p>
            <a:pPr marL="514350" indent="-514350">
              <a:buNone/>
            </a:pPr>
            <a:r>
              <a:rPr lang="en-US" b="1" u="sng" dirty="0" smtClean="0"/>
              <a:t>Bridge Crane</a:t>
            </a:r>
          </a:p>
          <a:p>
            <a:pPr marL="514350" indent="-514350"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 descr="bridge cra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676400"/>
            <a:ext cx="3238500" cy="2271784"/>
          </a:xfrm>
          <a:prstGeom prst="rect">
            <a:avLst/>
          </a:prstGeom>
        </p:spPr>
      </p:pic>
      <p:pic>
        <p:nvPicPr>
          <p:cNvPr id="8" name="Picture 7" descr="bridge structure for cra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0" y="4524375"/>
            <a:ext cx="2647950" cy="1724025"/>
          </a:xfrm>
          <a:prstGeom prst="rect">
            <a:avLst/>
          </a:prstGeom>
        </p:spPr>
      </p:pic>
      <p:pic>
        <p:nvPicPr>
          <p:cNvPr id="9" name="Picture 8" descr="brige crane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795814"/>
            <a:ext cx="2724150" cy="1880961"/>
          </a:xfrm>
          <a:prstGeom prst="rect">
            <a:avLst/>
          </a:prstGeom>
        </p:spPr>
      </p:pic>
      <p:pic>
        <p:nvPicPr>
          <p:cNvPr id="10" name="Picture 9" descr="brige crane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4114800"/>
            <a:ext cx="3429000" cy="233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 EQUIPMENT TYPES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sz="3600" b="1" dirty="0" smtClean="0"/>
              <a:t>Cranes &amp; Hoists: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u="sng" dirty="0" smtClean="0"/>
              <a:t>Jib Cranes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8/04/2013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21 &amp;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A2A-CD9F-4DC2-B485-2D7BDB554F2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 descr="jib cran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429000"/>
            <a:ext cx="2238375" cy="2038350"/>
          </a:xfrm>
          <a:prstGeom prst="rect">
            <a:avLst/>
          </a:prstGeom>
        </p:spPr>
      </p:pic>
      <p:pic>
        <p:nvPicPr>
          <p:cNvPr id="8" name="Picture 7" descr="jib crane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3048000"/>
            <a:ext cx="2143125" cy="2143125"/>
          </a:xfrm>
          <a:prstGeom prst="rect">
            <a:avLst/>
          </a:prstGeom>
        </p:spPr>
      </p:pic>
      <p:pic>
        <p:nvPicPr>
          <p:cNvPr id="9" name="Picture 8" descr="jib crane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752600"/>
            <a:ext cx="2238375" cy="2038350"/>
          </a:xfrm>
          <a:prstGeom prst="rect">
            <a:avLst/>
          </a:prstGeom>
        </p:spPr>
      </p:pic>
      <p:pic>
        <p:nvPicPr>
          <p:cNvPr id="10" name="Picture 9" descr="jib crane 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3895725"/>
            <a:ext cx="2324100" cy="1971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1260</Words>
  <Application>Microsoft Office PowerPoint</Application>
  <PresentationFormat>On-screen Show (4:3)</PresentationFormat>
  <Paragraphs>281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MATERIAL HANDLING: PRINCIPLES &amp; EQUIPMENT DESCRIPTION</vt:lpstr>
      <vt:lpstr>OBJECTIVE OF MH</vt:lpstr>
      <vt:lpstr>MH EQUIPMENT TYPES</vt:lpstr>
      <vt:lpstr>MH EQUIPMENT TYPES (Cont..)</vt:lpstr>
      <vt:lpstr>MH EQUIPMENT TYPES (Cont..)</vt:lpstr>
      <vt:lpstr>MH EQUIPMENT TYPES (Cont..)</vt:lpstr>
      <vt:lpstr>MH EQUIPMENT TYPES (Cont..)</vt:lpstr>
      <vt:lpstr>MH EQUIPMENT TYPES (Cont..)</vt:lpstr>
      <vt:lpstr>MH EQUIPMENT TYPES (Cont..)</vt:lpstr>
      <vt:lpstr>MH EQUIPMENT TYPES (Cont..)</vt:lpstr>
      <vt:lpstr>MH EQUIPMENT TYPES (Cont..)</vt:lpstr>
      <vt:lpstr>MH EQUIPMENT TYPES (Cont..)</vt:lpstr>
      <vt:lpstr>MH EQUIPMENT TYPES (Cont..)</vt:lpstr>
      <vt:lpstr>MH EQUIPMENT TYPES (Cont..)</vt:lpstr>
      <vt:lpstr>MH EQUIPMENT TYPES (Cont..)</vt:lpstr>
      <vt:lpstr>MH EQUIPMENT TYPES (Cont..)</vt:lpstr>
      <vt:lpstr>MH EQUIPMENT TYPES (Cont..)</vt:lpstr>
      <vt:lpstr>MH EQUIPMENT TYPES (Cont..)</vt:lpstr>
      <vt:lpstr>MH EQUIPMENT TYPES (Cont..)</vt:lpstr>
      <vt:lpstr>MH EQUIPMENT TYPES (Cont..)</vt:lpstr>
      <vt:lpstr>DEGREE OF MACHANIZATION IN MH</vt:lpstr>
      <vt:lpstr>DEGREE OF MACHANIZATION IN MH (Cont..)</vt:lpstr>
      <vt:lpstr>DEGREE OF MACHANIZATION IN MH (Cont..)</vt:lpstr>
      <vt:lpstr>DEGREE OF MACHANIZATION IN MH (Cont..)</vt:lpstr>
      <vt:lpstr>UNIT LOAD CONCEPT</vt:lpstr>
      <vt:lpstr>UNIT LOAD CONCEPT (Cont..)</vt:lpstr>
      <vt:lpstr>UNIT LOAD CONCEPT (Cont..)</vt:lpstr>
      <vt:lpstr>UNIT LOAD CONCEPT (Cont..)</vt:lpstr>
      <vt:lpstr>PRINCIPLES OF MH</vt:lpstr>
      <vt:lpstr>PRINCIPLES OF MH (Cont..)</vt:lpstr>
      <vt:lpstr>PRINCIPLES OF MH (Cont..)</vt:lpstr>
      <vt:lpstr>PRINCIPLES OF MH (Cont..)</vt:lpstr>
      <vt:lpstr>PRINCIPLES OF MH (Cont..)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HANDLING: PRINCIPLES &amp; EQUIPMENT DESCRIPTION</dc:title>
  <dc:creator>Engr. Gh. Sarwar</dc:creator>
  <cp:lastModifiedBy>Sarwar</cp:lastModifiedBy>
  <cp:revision>111</cp:revision>
  <cp:lastPrinted>2012-02-21T21:10:51Z</cp:lastPrinted>
  <dcterms:created xsi:type="dcterms:W3CDTF">2011-04-23T18:10:01Z</dcterms:created>
  <dcterms:modified xsi:type="dcterms:W3CDTF">2013-04-07T18:34:06Z</dcterms:modified>
</cp:coreProperties>
</file>