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4BD3D6E-5519-4C0A-805E-3B4D3803DD32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34C2103-1D87-49F9-BC0E-438688972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22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EC82FA6-A30F-401C-8974-0E83F683A634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76C36C4-69FF-46BC-81E8-61869A1B4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809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5AB2-DC16-46A9-90CD-F65607BFF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COMPUTERIZED METHODS OF LAYOUT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Computerized methods of Layout Design, we have two types of Algorithms, </a:t>
            </a:r>
            <a:r>
              <a:rPr lang="en-US" dirty="0" err="1" smtClean="0"/>
              <a:t>i.e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/>
              <a:t>Constructive Type Algorithm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/>
              <a:t> </a:t>
            </a:r>
            <a:r>
              <a:rPr lang="en-US" b="1" i="1" dirty="0" smtClean="0"/>
              <a:t>Improvement Type Algorithm</a:t>
            </a:r>
          </a:p>
          <a:p>
            <a:pPr marL="571500" indent="-51435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COMPUTERIZED RELATIVE ALLOCATION OF FACILITIES TECHNIQUE (CRAFT)..Cont..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Major Disadvantage of Using CRAFT: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the basis is the cost of materials handling, only production departments are considered.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initial idea of the layout is required. Therefore the technique only applies to the modification of an existing layout or new layouts where the outline shape is known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COMPUTERIZED RELATIVE ALLOCATION OF FACILITIES TECHNIQUE (CRAFT)..Cont..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Major Disadvantage of Using CRAFT:</a:t>
            </a: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The Distance b/w the departments is taken as straight lines where as in practice movement is usually rectangular along orthogonal lines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CRAFT: ILLUSTRATIVE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 1</a:t>
            </a:r>
            <a:br>
              <a:rPr lang="en-US" dirty="0" smtClean="0"/>
            </a:br>
            <a:r>
              <a:rPr lang="en-US" sz="2400" dirty="0" smtClean="0"/>
              <a:t>Consider the following layout problem with unit cost matrix (as in table1.2). Use CRAFT algorithm to obtain layout. The initial layout is shown in table 1.1 &amp; the flow matrix in table 1.3</a:t>
            </a:r>
          </a:p>
          <a:p>
            <a:pPr>
              <a:buNone/>
            </a:pPr>
            <a:r>
              <a:rPr lang="en-US" sz="2400" dirty="0" smtClean="0"/>
              <a:t>		      7		   7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				      7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		      7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7		   7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Table 1.1. Initial Layout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Assume the unit cost per Transfer to be 1</a:t>
            </a: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3810000"/>
          <a:ext cx="32766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300"/>
                <a:gridCol w="1638300"/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CRAFT: ILLUSTRATIVE Example </a:t>
            </a:r>
            <a:r>
              <a:rPr lang="en-US" sz="22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	</a:t>
            </a:r>
            <a:r>
              <a:rPr lang="en-US" b="1" dirty="0" smtClean="0"/>
              <a:t>Table: 1.2.Flow Matrix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52600" y="3048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219200"/>
                <a:gridCol w="10668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Department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CRAFT: 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Solution: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Centroids</a:t>
            </a:r>
            <a:r>
              <a:rPr lang="en-US" dirty="0" smtClean="0"/>
              <a:t> of the department for given initial layout are as: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(XA, YA) = 3.5, 10.5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(XB, YB) = 10.5, 10.5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(XC, YC) = 10.5, 3.5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(XD, YD) = 3.5, 3.5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CRAFT: ILLUSTRATIVE Example </a:t>
            </a:r>
            <a:r>
              <a:rPr lang="en-US" sz="2700" b="1" dirty="0" smtClean="0"/>
              <a:t>(Cont..)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Solution:</a:t>
            </a:r>
          </a:p>
          <a:p>
            <a:pPr marL="514350" indent="-514350">
              <a:buAutoNum type="arabicPeriod" startAt="2"/>
            </a:pPr>
            <a:r>
              <a:rPr lang="en-US" b="1" dirty="0" smtClean="0"/>
              <a:t>Using the Rectilinear Distance, we draw the distance matrix as shown in table 1.3</a:t>
            </a:r>
          </a:p>
          <a:p>
            <a:pPr marL="514350" indent="-514350">
              <a:buAutoNum type="arabicPeriod" startAt="2"/>
            </a:pPr>
            <a:endParaRPr lang="en-US" b="1" dirty="0"/>
          </a:p>
          <a:p>
            <a:pPr marL="514350" indent="-514350">
              <a:buAutoNum type="arabicPeriod" startAt="2"/>
            </a:pPr>
            <a:endParaRPr lang="en-US" b="1" dirty="0" smtClean="0"/>
          </a:p>
          <a:p>
            <a:pPr marL="514350" indent="-514350">
              <a:buAutoNum type="arabicPeriod" startAt="2"/>
            </a:pPr>
            <a:endParaRPr lang="en-US" b="1" dirty="0"/>
          </a:p>
          <a:p>
            <a:pPr marL="514350" indent="-514350">
              <a:buAutoNum type="arabicPeriod" startAt="2"/>
            </a:pPr>
            <a:endParaRPr lang="en-US" b="1" dirty="0" smtClean="0"/>
          </a:p>
          <a:p>
            <a:pPr marL="514350" indent="-514350">
              <a:buNone/>
            </a:pPr>
            <a:r>
              <a:rPr lang="en-US" dirty="0" smtClean="0"/>
              <a:t>			Table. 1.3: Distance Matrix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3276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0668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Department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CRAFT: ILLUSTRATIVE Example </a:t>
            </a:r>
            <a:r>
              <a:rPr lang="en-US" sz="27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Solution:</a:t>
            </a:r>
          </a:p>
          <a:p>
            <a:pPr marL="514350" indent="-514350">
              <a:buAutoNum type="arabicPeriod" startAt="3"/>
            </a:pPr>
            <a:r>
              <a:rPr lang="en-US" sz="2800" b="1" dirty="0" smtClean="0"/>
              <a:t>Total material handling cost is calculated as by: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Total cost = Flow x Distance x Unit cost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		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3000" dirty="0" smtClean="0"/>
              <a:t>Fig.1.4. Total Cost Matrix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3352800"/>
          <a:ext cx="6629401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778"/>
                <a:gridCol w="1117315"/>
                <a:gridCol w="856608"/>
                <a:gridCol w="1104900"/>
                <a:gridCol w="1104900"/>
                <a:gridCol w="1104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Department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Cost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875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525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350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875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Cost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2625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CRAFT: ILLUSTRATIVE Example </a:t>
            </a:r>
            <a:r>
              <a:rPr lang="en-US" sz="27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Solution:</a:t>
            </a:r>
          </a:p>
          <a:p>
            <a:pPr algn="just">
              <a:buNone/>
            </a:pPr>
            <a:r>
              <a:rPr lang="en-US" b="1" dirty="0" smtClean="0"/>
              <a:t>4. Departmental Interchanges:</a:t>
            </a:r>
          </a:p>
          <a:p>
            <a:pPr algn="just"/>
            <a:r>
              <a:rPr lang="en-US" dirty="0" smtClean="0"/>
              <a:t>Consider various departmental interchanges for improvement</a:t>
            </a:r>
          </a:p>
          <a:p>
            <a:pPr algn="just"/>
            <a:r>
              <a:rPr lang="en-US" dirty="0" smtClean="0"/>
              <a:t>Departmental interchange is possible for</a:t>
            </a:r>
          </a:p>
          <a:p>
            <a:pPr algn="just">
              <a:buNone/>
            </a:pPr>
            <a:r>
              <a:rPr lang="en-US" dirty="0" smtClean="0"/>
              <a:t> 	departments having common boundary or </a:t>
            </a:r>
          </a:p>
          <a:p>
            <a:pPr algn="just">
              <a:buNone/>
            </a:pPr>
            <a:r>
              <a:rPr lang="en-US" dirty="0" smtClean="0"/>
              <a:t>	equal area 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CRAFT: ILLUSTRATIVE Example </a:t>
            </a:r>
            <a:r>
              <a:rPr lang="en-US" sz="27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Solution:</a:t>
            </a:r>
          </a:p>
          <a:p>
            <a:pPr algn="just">
              <a:buNone/>
            </a:pPr>
            <a:r>
              <a:rPr lang="en-US" b="1" dirty="0" smtClean="0"/>
              <a:t>4. Departmental Interchanges:</a:t>
            </a:r>
          </a:p>
          <a:p>
            <a:pPr algn="just"/>
            <a:r>
              <a:rPr lang="en-US" sz="2400" dirty="0" smtClean="0"/>
              <a:t>Possible Departmental Interchanges are shown in table 1.5</a:t>
            </a:r>
          </a:p>
          <a:p>
            <a:pPr algn="just">
              <a:buNone/>
            </a:pPr>
            <a:endParaRPr lang="en-US" b="1" dirty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/>
          </a:p>
          <a:p>
            <a:pPr algn="ctr">
              <a:buNone/>
            </a:pPr>
            <a:r>
              <a:rPr lang="en-US" sz="2400" b="1" dirty="0" smtClean="0"/>
              <a:t>Table 1.5</a:t>
            </a:r>
            <a:endParaRPr lang="en-US" sz="2400" b="1" dirty="0"/>
          </a:p>
          <a:p>
            <a:pPr algn="just">
              <a:buNone/>
            </a:pPr>
            <a:endParaRPr lang="en-US" b="1" dirty="0"/>
          </a:p>
          <a:p>
            <a:pPr algn="just"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2819400"/>
          <a:ext cx="7543800" cy="28651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85950"/>
                <a:gridCol w="56578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Departmental</a:t>
                      </a:r>
                      <a:r>
                        <a:rPr lang="en-US" baseline="0" dirty="0" smtClean="0"/>
                        <a:t> pair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A-B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border &amp; Equal</a:t>
                      </a:r>
                      <a:r>
                        <a:rPr lang="en-US" baseline="0" dirty="0" smtClean="0"/>
                        <a:t> area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A-C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 area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A-D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Common border &amp; Equal</a:t>
                      </a:r>
                      <a:r>
                        <a:rPr lang="en-US" baseline="0" dirty="0" smtClean="0"/>
                        <a:t> area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B-C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Common border &amp; Equal</a:t>
                      </a:r>
                      <a:r>
                        <a:rPr lang="en-US" baseline="0" dirty="0" smtClean="0"/>
                        <a:t> area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B-D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Equal area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C-D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Common border &amp; Equal</a:t>
                      </a:r>
                      <a:r>
                        <a:rPr lang="en-US" baseline="0" dirty="0" smtClean="0"/>
                        <a:t> area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CRAFT: ILLUSTRATIVE Example </a:t>
            </a:r>
            <a:r>
              <a:rPr lang="en-US" sz="27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Solution:</a:t>
            </a:r>
          </a:p>
          <a:p>
            <a:pPr>
              <a:buNone/>
            </a:pPr>
            <a:r>
              <a:rPr lang="en-US" dirty="0" smtClean="0"/>
              <a:t>5. For the purpose of calculating material handling cost, interchange would mean change in the </a:t>
            </a:r>
            <a:r>
              <a:rPr lang="en-US" dirty="0" err="1" smtClean="0"/>
              <a:t>centroid</a:t>
            </a:r>
            <a:r>
              <a:rPr lang="en-US" dirty="0" smtClean="0"/>
              <a:t>. In the same way as we calculated the total cost for the initial layout, we calculate the total cost for each of the possible interchanges, &amp; select the layout that gives the least total cost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COMPUTERIZED METHODS OF LAYOUT DESIGN </a:t>
            </a:r>
            <a:r>
              <a:rPr lang="en-US" sz="22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element of Computerized Layout planning is the representation &amp; manipulation of the following three types of information: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/>
              <a:t>Numeric information:</a:t>
            </a:r>
            <a:r>
              <a:rPr lang="en-US" dirty="0" smtClean="0"/>
              <a:t> Space required for an activity, total flow b/w two activities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/>
              <a:t> </a:t>
            </a:r>
            <a:r>
              <a:rPr lang="en-US" b="1" i="1" dirty="0" smtClean="0"/>
              <a:t>Logic information:</a:t>
            </a:r>
            <a:r>
              <a:rPr lang="en-US" dirty="0" smtClean="0"/>
              <a:t> Preferences of the designer, i.e., the activity relationship chart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/>
              <a:t>Graphical information:</a:t>
            </a:r>
            <a:r>
              <a:rPr lang="en-US" dirty="0" smtClean="0"/>
              <a:t> Drawing of the block plan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COMPUTERIZED METHODS OF LAYOUT DESIGN </a:t>
            </a:r>
            <a:r>
              <a:rPr lang="en-US" sz="22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Constructive Algorithms are of following types: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/>
              <a:t>Automated Layout Design Program (ALDEP)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/>
              <a:t>Computerized Relationship Planning (CORELAP)</a:t>
            </a:r>
          </a:p>
          <a:p>
            <a:pPr marL="571500" indent="-514350"/>
            <a:r>
              <a:rPr lang="en-US" dirty="0" smtClean="0"/>
              <a:t>The most famous type in Improvement types Algorithms is;</a:t>
            </a:r>
          </a:p>
          <a:p>
            <a:pPr marL="1371600" lvl="2" indent="-514350">
              <a:buNone/>
            </a:pPr>
            <a:r>
              <a:rPr lang="en-US" b="1" i="1" dirty="0" smtClean="0"/>
              <a:t>1. Computerized Relative Allocation of Facilities Technique (CRAFT).</a:t>
            </a:r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COMPUTERIZED RELATIVE ALLOCATION OF FACILITIES TECHNIQUE (CRAFT)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CRAFT is more popular than the other computer based layout procedures.</a:t>
            </a:r>
          </a:p>
          <a:p>
            <a:r>
              <a:rPr lang="en-US" dirty="0"/>
              <a:t> </a:t>
            </a:r>
            <a:r>
              <a:rPr lang="en-US" dirty="0" smtClean="0"/>
              <a:t>It is improvement algorithm &amp; starts with an initial layout &amp; proceeds to improve the layout by interchanging the departments pair wise to reduce the total material transportation cost</a:t>
            </a:r>
          </a:p>
          <a:p>
            <a:r>
              <a:rPr lang="en-US" dirty="0"/>
              <a:t> </a:t>
            </a:r>
            <a:r>
              <a:rPr lang="en-US" dirty="0" smtClean="0"/>
              <a:t>It does not give the Optimal Layout; but the results are good &amp; near optimal, which can be later corrected to suit the need of the layout planner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COMPUTERIZED RELATIVE ALLOCATION OF FACILITIES TECHNIQUE (CRAFT)..Cont..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Features of CRAFT: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attempts to minimize transportation cost, where </a:t>
            </a:r>
            <a:r>
              <a:rPr lang="en-US" sz="2400" b="1" dirty="0" smtClean="0"/>
              <a:t>Transportation cost = flow x distance x unit 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dirty="0" smtClean="0"/>
              <a:t>It Requires assumptions that: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(1) move cost are independent of the  </a:t>
            </a:r>
          </a:p>
          <a:p>
            <a:pPr marL="514350" indent="-514350">
              <a:buNone/>
            </a:pPr>
            <a:r>
              <a:rPr lang="en-US" dirty="0" smtClean="0"/>
              <a:t>		  equipment utilization &amp;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 (2) move costs are linearly related to the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  length of the move  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COMPUTERIZED RELATIVE ALLOCATION OF FACILITIES TECHNIQUE (CRAFT)..Cont..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Features of CRAFT: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Distance matrix used is the rectilinear distance b/w department </a:t>
            </a:r>
            <a:r>
              <a:rPr lang="en-US" dirty="0" err="1" smtClean="0"/>
              <a:t>centroids</a:t>
            </a: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/>
              <a:t> </a:t>
            </a:r>
            <a:r>
              <a:rPr lang="en-US" dirty="0" smtClean="0"/>
              <a:t>CRAFT being a path-oriented method, the final layout is dependent on the initial layout. Therefore, a number of initial layouts should be used as input to the CRAFT</a:t>
            </a:r>
          </a:p>
          <a:p>
            <a:pPr marL="514350" indent="-514350">
              <a:buAutoNum type="arabicPeriod" startAt="3"/>
            </a:pPr>
            <a:r>
              <a:rPr lang="en-US" dirty="0"/>
              <a:t> </a:t>
            </a:r>
            <a:r>
              <a:rPr lang="en-US" dirty="0" smtClean="0"/>
              <a:t>CRAFT allows the use of dummy departments to represent fixed areas in the layout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COMPUTERIZED RELATIVE ALLOCATION OF FACILITIES TECHNIQUE (CRAFT)..Cont..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Input Requirements of CRAFT:</a:t>
            </a:r>
          </a:p>
          <a:p>
            <a:pPr>
              <a:buNone/>
            </a:pPr>
            <a:r>
              <a:rPr lang="en-US" dirty="0" smtClean="0"/>
              <a:t>6. CRAFT input requirements are as follows: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 Layout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Flow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Cost per unit distance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Total number of departments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Fixed departments &amp; their location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Area of departments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COMPUTERIZED RELATIVE ALLOCATION OF FACILITIES TECHNIQUE (CRAFT)..Cont..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Procedure adopted for using CRAFT: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department </a:t>
            </a:r>
            <a:r>
              <a:rPr lang="en-US" dirty="0" err="1" smtClean="0"/>
              <a:t>centroids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rectilinear distance b/w </a:t>
            </a:r>
            <a:r>
              <a:rPr lang="en-US" dirty="0" err="1" smtClean="0"/>
              <a:t>centroids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transportation cost for the layout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department exchanges of either equal area departments or of departments sharing common border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transportation cost of each department interchange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COMPUTERIZED RELATIVE ALLOCATION OF FACILITIES TECHNIQUE (CRAFT)..Cont..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Procedure adopted for using CRAFT:</a:t>
            </a:r>
            <a:endParaRPr lang="en-US" dirty="0" smtClean="0"/>
          </a:p>
          <a:p>
            <a:pPr marL="514350" indent="-514350">
              <a:buAutoNum type="arabicPeriod" startAt="6"/>
            </a:pPr>
            <a:r>
              <a:rPr lang="en-US" dirty="0" smtClean="0"/>
              <a:t>Select &amp; implement the departmental interchange that offers the greatest reduction in transportation cost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Repeat the procedure for the new layout until no interchange is able to reduce the transportation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11 &amp;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AB2-DC16-46A9-90CD-F65607BFFAA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1017</Words>
  <Application>Microsoft Office PowerPoint</Application>
  <PresentationFormat>On-screen Show (4:3)</PresentationFormat>
  <Paragraphs>276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COMPUTERIZED METHODS OF LAYOUT DESIGN</vt:lpstr>
      <vt:lpstr>COMPUTERIZED METHODS OF LAYOUT DESIGN (CONT..)</vt:lpstr>
      <vt:lpstr>COMPUTERIZED METHODS OF LAYOUT DESIGN (CONT..)</vt:lpstr>
      <vt:lpstr>COMPUTERIZED RELATIVE ALLOCATION OF FACILITIES TECHNIQUE (CRAFT)</vt:lpstr>
      <vt:lpstr>COMPUTERIZED RELATIVE ALLOCATION OF FACILITIES TECHNIQUE (CRAFT)..Cont..</vt:lpstr>
      <vt:lpstr>COMPUTERIZED RELATIVE ALLOCATION OF FACILITIES TECHNIQUE (CRAFT)..Cont..</vt:lpstr>
      <vt:lpstr>COMPUTERIZED RELATIVE ALLOCATION OF FACILITIES TECHNIQUE (CRAFT)..Cont..</vt:lpstr>
      <vt:lpstr>COMPUTERIZED RELATIVE ALLOCATION OF FACILITIES TECHNIQUE (CRAFT)..Cont..</vt:lpstr>
      <vt:lpstr>COMPUTERIZED RELATIVE ALLOCATION OF FACILITIES TECHNIQUE (CRAFT)..Cont..</vt:lpstr>
      <vt:lpstr>COMPUTERIZED RELATIVE ALLOCATION OF FACILITIES TECHNIQUE (CRAFT)..Cont..</vt:lpstr>
      <vt:lpstr>COMPUTERIZED RELATIVE ALLOCATION OF FACILITIES TECHNIQUE (CRAFT)..Cont..</vt:lpstr>
      <vt:lpstr>CRAFT: ILLUSTRATIVE Example</vt:lpstr>
      <vt:lpstr>CRAFT: ILLUSTRATIVE Example (cont..)</vt:lpstr>
      <vt:lpstr>CRAFT: ILLUSTRATIVE Example</vt:lpstr>
      <vt:lpstr>CRAFT: ILLUSTRATIVE Example (Cont..)</vt:lpstr>
      <vt:lpstr>CRAFT: ILLUSTRATIVE Example (Cont..)</vt:lpstr>
      <vt:lpstr>CRAFT: ILLUSTRATIVE Example (Cont..)</vt:lpstr>
      <vt:lpstr>CRAFT: ILLUSTRATIVE Example (Cont..)</vt:lpstr>
      <vt:lpstr>CRAFT: ILLUSTRATIVE Example (Cont..)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Computerized Methods of Layout Design</dc:title>
  <dc:creator>Engr. Gh. Sarwar</dc:creator>
  <cp:lastModifiedBy>Sarwar</cp:lastModifiedBy>
  <cp:revision>50</cp:revision>
  <cp:lastPrinted>2012-02-01T18:42:17Z</cp:lastPrinted>
  <dcterms:created xsi:type="dcterms:W3CDTF">2011-03-27T17:29:49Z</dcterms:created>
  <dcterms:modified xsi:type="dcterms:W3CDTF">2013-03-25T05:06:53Z</dcterms:modified>
</cp:coreProperties>
</file>